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68" r:id="rId5"/>
    <p:sldId id="259" r:id="rId6"/>
    <p:sldId id="258" r:id="rId7"/>
    <p:sldId id="285" r:id="rId8"/>
    <p:sldId id="283" r:id="rId9"/>
    <p:sldId id="284" r:id="rId10"/>
    <p:sldId id="287" r:id="rId11"/>
    <p:sldId id="286" r:id="rId12"/>
    <p:sldId id="270" r:id="rId13"/>
    <p:sldId id="272" r:id="rId14"/>
    <p:sldId id="273" r:id="rId15"/>
    <p:sldId id="281" r:id="rId16"/>
    <p:sldId id="279" r:id="rId17"/>
    <p:sldId id="288" r:id="rId18"/>
    <p:sldId id="289" r:id="rId19"/>
    <p:sldId id="290" r:id="rId20"/>
    <p:sldId id="266" r:id="rId21"/>
  </p:sldIdLst>
  <p:sldSz cx="18288000" cy="10287000"/>
  <p:notesSz cx="6858000" cy="9144000"/>
  <p:embeddedFontLst>
    <p:embeddedFont>
      <p:font typeface="DM Sans" pitchFamily="2" charset="0"/>
      <p:regular r:id="rId22"/>
      <p:bold r:id="rId23"/>
      <p:italic r:id="rId24"/>
      <p:boldItalic r:id="rId25"/>
    </p:embeddedFont>
    <p:embeddedFont>
      <p:font typeface="DM Sans Bold" charset="0"/>
      <p:regular r:id="rId26"/>
      <p:bold r:id="rId27"/>
    </p:embeddedFont>
    <p:embeddedFont>
      <p:font typeface="Libre Franklin" pitchFamily="2" charset="0"/>
      <p:regular r:id="rId28"/>
      <p:bold r:id="rId29"/>
      <p:italic r:id="rId30"/>
      <p:boldItalic r:id="rId31"/>
    </p:embeddedFont>
    <p:embeddedFont>
      <p:font typeface="Libre Franklin Bold" charset="0"/>
      <p:regular r:id="rId32"/>
      <p:bold r:id="rId33"/>
    </p:embeddedFont>
    <p:embeddedFont>
      <p:font typeface="The Seasons" panose="020B0604020202020204" charset="0"/>
      <p:regular r:id="rId34"/>
    </p:embeddedFont>
    <p:embeddedFont>
      <p:font typeface="The Seasons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519"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hyperlink" Target="https://ttpb.maori.nz/"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lewis.ratapu@ttpb.maori.nz" TargetMode="External"/><Relationship Id="rId2" Type="http://schemas.openxmlformats.org/officeDocument/2006/relationships/hyperlink" Target="mailto:nukuz@xtra.co.nz" TargetMode="Externa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www.ttpb.maori.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5578"/>
        </a:solidFill>
        <a:effectLst/>
      </p:bgPr>
    </p:bg>
    <p:spTree>
      <p:nvGrpSpPr>
        <p:cNvPr id="1" name=""/>
        <p:cNvGrpSpPr/>
        <p:nvPr/>
      </p:nvGrpSpPr>
      <p:grpSpPr>
        <a:xfrm>
          <a:off x="0" y="0"/>
          <a:ext cx="0" cy="0"/>
          <a:chOff x="0" y="0"/>
          <a:chExt cx="0" cy="0"/>
        </a:xfrm>
      </p:grpSpPr>
      <p:sp>
        <p:nvSpPr>
          <p:cNvPr id="2" name="Freeform 2"/>
          <p:cNvSpPr/>
          <p:nvPr/>
        </p:nvSpPr>
        <p:spPr>
          <a:xfrm>
            <a:off x="1514" y="-4372"/>
            <a:ext cx="18284971" cy="5565752"/>
          </a:xfrm>
          <a:custGeom>
            <a:avLst/>
            <a:gdLst/>
            <a:ahLst/>
            <a:cxnLst/>
            <a:rect l="l" t="t" r="r" b="b"/>
            <a:pathLst>
              <a:path w="18729013" h="5779550">
                <a:moveTo>
                  <a:pt x="0" y="0"/>
                </a:moveTo>
                <a:lnTo>
                  <a:pt x="18729014" y="0"/>
                </a:lnTo>
                <a:lnTo>
                  <a:pt x="18729014" y="5779549"/>
                </a:lnTo>
                <a:lnTo>
                  <a:pt x="0" y="5779549"/>
                </a:lnTo>
                <a:lnTo>
                  <a:pt x="0" y="0"/>
                </a:lnTo>
                <a:close/>
              </a:path>
            </a:pathLst>
          </a:custGeom>
          <a:blipFill>
            <a:blip r:embed="rId2"/>
            <a:stretch>
              <a:fillRect/>
            </a:stretch>
          </a:blipFill>
        </p:spPr>
        <p:txBody>
          <a:bodyPr/>
          <a:lstStyle/>
          <a:p>
            <a:endParaRPr lang="en-NZ"/>
          </a:p>
        </p:txBody>
      </p:sp>
      <p:sp>
        <p:nvSpPr>
          <p:cNvPr id="3" name="AutoShape 3"/>
          <p:cNvSpPr/>
          <p:nvPr/>
        </p:nvSpPr>
        <p:spPr>
          <a:xfrm flipH="1">
            <a:off x="4739606" y="7567984"/>
            <a:ext cx="8932855" cy="0"/>
          </a:xfrm>
          <a:prstGeom prst="line">
            <a:avLst/>
          </a:prstGeom>
          <a:ln w="171450" cap="flat">
            <a:gradFill>
              <a:gsLst>
                <a:gs pos="0">
                  <a:srgbClr val="315578">
                    <a:alpha val="100000"/>
                  </a:srgbClr>
                </a:gs>
                <a:gs pos="50000">
                  <a:srgbClr val="84CBF8">
                    <a:alpha val="100000"/>
                  </a:srgbClr>
                </a:gs>
                <a:gs pos="100000">
                  <a:srgbClr val="325578">
                    <a:alpha val="100000"/>
                  </a:srgbClr>
                </a:gs>
              </a:gsLst>
              <a:lin ang="0"/>
            </a:gradFill>
            <a:prstDash val="solid"/>
            <a:headEnd type="none" w="sm" len="sm"/>
            <a:tailEnd type="none" w="sm" len="sm"/>
          </a:ln>
        </p:spPr>
        <p:txBody>
          <a:bodyPr/>
          <a:lstStyle/>
          <a:p>
            <a:endParaRPr lang="en-NZ"/>
          </a:p>
        </p:txBody>
      </p:sp>
      <p:sp>
        <p:nvSpPr>
          <p:cNvPr id="4" name="TextBox 4"/>
          <p:cNvSpPr txBox="1"/>
          <p:nvPr/>
        </p:nvSpPr>
        <p:spPr>
          <a:xfrm>
            <a:off x="4615539" y="4848225"/>
            <a:ext cx="8932855" cy="1446346"/>
          </a:xfrm>
          <a:prstGeom prst="rect">
            <a:avLst/>
          </a:prstGeom>
        </p:spPr>
        <p:txBody>
          <a:bodyPr lIns="0" tIns="0" rIns="0" bIns="0" rtlCol="0" anchor="t">
            <a:spAutoFit/>
          </a:bodyPr>
          <a:lstStyle/>
          <a:p>
            <a:pPr algn="ctr">
              <a:lnSpc>
                <a:spcPts val="10637"/>
              </a:lnSpc>
            </a:pPr>
            <a:r>
              <a:rPr lang="en-US" sz="7598" spc="1094">
                <a:solidFill>
                  <a:srgbClr val="FFFFFF"/>
                </a:solidFill>
                <a:latin typeface="The Seasons"/>
                <a:ea typeface="The Seasons"/>
                <a:cs typeface="The Seasons"/>
                <a:sym typeface="The Seasons"/>
              </a:rPr>
              <a:t>TIHEI TĀKITIMU</a:t>
            </a:r>
          </a:p>
        </p:txBody>
      </p:sp>
      <p:sp>
        <p:nvSpPr>
          <p:cNvPr id="5" name="TextBox 5"/>
          <p:cNvSpPr txBox="1"/>
          <p:nvPr/>
        </p:nvSpPr>
        <p:spPr>
          <a:xfrm>
            <a:off x="4615539" y="6437342"/>
            <a:ext cx="8932855" cy="480984"/>
          </a:xfrm>
          <a:prstGeom prst="rect">
            <a:avLst/>
          </a:prstGeom>
        </p:spPr>
        <p:txBody>
          <a:bodyPr lIns="0" tIns="0" rIns="0" bIns="0" rtlCol="0" anchor="t">
            <a:spAutoFit/>
          </a:bodyPr>
          <a:lstStyle/>
          <a:p>
            <a:pPr algn="ctr">
              <a:lnSpc>
                <a:spcPts val="3939"/>
              </a:lnSpc>
            </a:pPr>
            <a:r>
              <a:rPr lang="en-US" sz="2813" spc="739">
                <a:solidFill>
                  <a:srgbClr val="A4CEE3"/>
                </a:solidFill>
                <a:latin typeface="DM Sans"/>
                <a:ea typeface="DM Sans"/>
                <a:cs typeface="DM Sans"/>
                <a:sym typeface="DM Sans"/>
              </a:rPr>
              <a:t>IWI MĀORI PARTNERSHIP BOARD</a:t>
            </a:r>
          </a:p>
        </p:txBody>
      </p:sp>
      <p:sp>
        <p:nvSpPr>
          <p:cNvPr id="6" name="TextBox 6"/>
          <p:cNvSpPr txBox="1"/>
          <p:nvPr/>
        </p:nvSpPr>
        <p:spPr>
          <a:xfrm>
            <a:off x="4739606" y="8049447"/>
            <a:ext cx="8808787" cy="424347"/>
          </a:xfrm>
          <a:prstGeom prst="rect">
            <a:avLst/>
          </a:prstGeom>
        </p:spPr>
        <p:txBody>
          <a:bodyPr lIns="0" tIns="0" rIns="0" bIns="0" rtlCol="0" anchor="t">
            <a:spAutoFit/>
          </a:bodyPr>
          <a:lstStyle/>
          <a:p>
            <a:pPr algn="ctr">
              <a:lnSpc>
                <a:spcPts val="3373"/>
              </a:lnSpc>
            </a:pPr>
            <a:r>
              <a:rPr lang="en-US" sz="2656" spc="547" dirty="0">
                <a:solidFill>
                  <a:srgbClr val="FFFFFF"/>
                </a:solidFill>
                <a:latin typeface="DM Sans Bold"/>
                <a:ea typeface="DM Sans Bold"/>
                <a:cs typeface="DM Sans Bold"/>
                <a:sym typeface="DM Sans Bold"/>
              </a:rPr>
              <a:t>PROGRESS/PRIORITIES REPORT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6FE0-EA45-5B07-11BD-17955F235C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4D635D-5182-112A-ABF8-6ACAE3DDA890}"/>
              </a:ext>
            </a:extLst>
          </p:cNvPr>
          <p:cNvSpPr txBox="1"/>
          <p:nvPr/>
        </p:nvSpPr>
        <p:spPr>
          <a:xfrm>
            <a:off x="2620472" y="950472"/>
            <a:ext cx="12047127"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Monitoring</a:t>
            </a:r>
          </a:p>
        </p:txBody>
      </p:sp>
      <p:sp>
        <p:nvSpPr>
          <p:cNvPr id="6" name="AutoShape 6">
            <a:extLst>
              <a:ext uri="{FF2B5EF4-FFF2-40B4-BE49-F238E27FC236}">
                <a16:creationId xmlns:a16="http://schemas.microsoft.com/office/drawing/2014/main" id="{418A66C2-9E7B-BB3B-5F83-1E9A5B4FEB5E}"/>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4F37CA25-9AED-4B08-5630-D1CF5B7B19DC}"/>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A21434A1-9CF5-D010-FD4C-486CA3C8B4C4}"/>
              </a:ext>
            </a:extLst>
          </p:cNvPr>
          <p:cNvSpPr txBox="1"/>
          <p:nvPr/>
        </p:nvSpPr>
        <p:spPr>
          <a:xfrm>
            <a:off x="14667599" y="9405012"/>
            <a:ext cx="411274" cy="276101"/>
          </a:xfrm>
          <a:prstGeom prst="rect">
            <a:avLst/>
          </a:prstGeom>
        </p:spPr>
        <p:txBody>
          <a:bodyPr wrap="square"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10</a:t>
            </a:r>
          </a:p>
        </p:txBody>
      </p:sp>
      <p:sp>
        <p:nvSpPr>
          <p:cNvPr id="12" name="TextBox 12">
            <a:extLst>
              <a:ext uri="{FF2B5EF4-FFF2-40B4-BE49-F238E27FC236}">
                <a16:creationId xmlns:a16="http://schemas.microsoft.com/office/drawing/2014/main" id="{3B3E631C-F5B7-222D-C471-0F878EB7C9B0}"/>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048A7358-0AA1-C479-B58A-D95F456DC21A}"/>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A573022F-87AE-350C-0ACB-2FC059B645A1}"/>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pic>
        <p:nvPicPr>
          <p:cNvPr id="5" name="Picture 4">
            <a:extLst>
              <a:ext uri="{FF2B5EF4-FFF2-40B4-BE49-F238E27FC236}">
                <a16:creationId xmlns:a16="http://schemas.microsoft.com/office/drawing/2014/main" id="{14702E72-9D32-BCFB-F8CB-ADB61936DEB9}"/>
              </a:ext>
            </a:extLst>
          </p:cNvPr>
          <p:cNvPicPr>
            <a:picLocks noChangeAspect="1"/>
          </p:cNvPicPr>
          <p:nvPr/>
        </p:nvPicPr>
        <p:blipFill>
          <a:blip r:embed="rId6"/>
          <a:stretch>
            <a:fillRect/>
          </a:stretch>
        </p:blipFill>
        <p:spPr>
          <a:xfrm>
            <a:off x="2620472" y="2400300"/>
            <a:ext cx="10409728" cy="6500542"/>
          </a:xfrm>
          <a:prstGeom prst="rect">
            <a:avLst/>
          </a:prstGeom>
        </p:spPr>
      </p:pic>
    </p:spTree>
    <p:extLst>
      <p:ext uri="{BB962C8B-B14F-4D97-AF65-F5344CB8AC3E}">
        <p14:creationId xmlns:p14="http://schemas.microsoft.com/office/powerpoint/2010/main" val="197589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65780-DF8C-169B-DD18-74EC1C6DD6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AABF1F-FC94-576E-14EA-8E143C5BD2DE}"/>
              </a:ext>
            </a:extLst>
          </p:cNvPr>
          <p:cNvSpPr txBox="1"/>
          <p:nvPr/>
        </p:nvSpPr>
        <p:spPr>
          <a:xfrm>
            <a:off x="2620472" y="950472"/>
            <a:ext cx="12047127" cy="2208874"/>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Hauora Māori Priorities</a:t>
            </a:r>
          </a:p>
        </p:txBody>
      </p:sp>
      <p:sp>
        <p:nvSpPr>
          <p:cNvPr id="6" name="AutoShape 6">
            <a:extLst>
              <a:ext uri="{FF2B5EF4-FFF2-40B4-BE49-F238E27FC236}">
                <a16:creationId xmlns:a16="http://schemas.microsoft.com/office/drawing/2014/main" id="{F8B7A101-5652-FE45-9636-EACABDD36264}"/>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7BC86A9D-0EF7-7B28-88CC-D812626F67BF}"/>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85E94CF4-4FAE-98F0-568F-6B9D4DA9706A}"/>
              </a:ext>
            </a:extLst>
          </p:cNvPr>
          <p:cNvSpPr txBox="1"/>
          <p:nvPr/>
        </p:nvSpPr>
        <p:spPr>
          <a:xfrm>
            <a:off x="14826647" y="9405012"/>
            <a:ext cx="252226" cy="270104"/>
          </a:xfrm>
          <a:prstGeom prst="rect">
            <a:avLst/>
          </a:prstGeom>
        </p:spPr>
        <p:txBody>
          <a:bodyPr lIns="0" tIns="0" rIns="0" bIns="0" rtlCol="0" anchor="t">
            <a:spAutoFit/>
          </a:bodyPr>
          <a:lstStyle/>
          <a:p>
            <a:pPr algn="l">
              <a:lnSpc>
                <a:spcPts val="2235"/>
              </a:lnSpc>
            </a:pPr>
            <a:r>
              <a:rPr lang="en-US" sz="1760" spc="168">
                <a:solidFill>
                  <a:srgbClr val="305578"/>
                </a:solidFill>
                <a:latin typeface="DM Sans"/>
                <a:ea typeface="DM Sans"/>
                <a:cs typeface="DM Sans"/>
                <a:sym typeface="DM Sans"/>
              </a:rPr>
              <a:t>3</a:t>
            </a:r>
          </a:p>
        </p:txBody>
      </p:sp>
      <p:sp>
        <p:nvSpPr>
          <p:cNvPr id="12" name="TextBox 12">
            <a:extLst>
              <a:ext uri="{FF2B5EF4-FFF2-40B4-BE49-F238E27FC236}">
                <a16:creationId xmlns:a16="http://schemas.microsoft.com/office/drawing/2014/main" id="{599F2EF2-9392-F98B-0E0B-E9F8C3A42FD8}"/>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C2629291-E6D1-6529-648C-FD86DCF74652}"/>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D6F1D034-A339-0E42-9398-95F11A790308}"/>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pic>
        <p:nvPicPr>
          <p:cNvPr id="4" name="Picture 3">
            <a:extLst>
              <a:ext uri="{FF2B5EF4-FFF2-40B4-BE49-F238E27FC236}">
                <a16:creationId xmlns:a16="http://schemas.microsoft.com/office/drawing/2014/main" id="{36053B86-C1B1-AE98-F2A4-AAFA607FAA19}"/>
              </a:ext>
            </a:extLst>
          </p:cNvPr>
          <p:cNvPicPr>
            <a:picLocks noChangeAspect="1"/>
          </p:cNvPicPr>
          <p:nvPr/>
        </p:nvPicPr>
        <p:blipFill>
          <a:blip r:embed="rId6"/>
          <a:stretch>
            <a:fillRect/>
          </a:stretch>
        </p:blipFill>
        <p:spPr>
          <a:xfrm>
            <a:off x="9296400" y="2367956"/>
            <a:ext cx="4633248" cy="6597523"/>
          </a:xfrm>
          <a:prstGeom prst="rect">
            <a:avLst/>
          </a:prstGeom>
        </p:spPr>
      </p:pic>
      <p:sp>
        <p:nvSpPr>
          <p:cNvPr id="5" name="TextBox 4">
            <a:extLst>
              <a:ext uri="{FF2B5EF4-FFF2-40B4-BE49-F238E27FC236}">
                <a16:creationId xmlns:a16="http://schemas.microsoft.com/office/drawing/2014/main" id="{0CFB49B9-B487-CD4E-CA78-D021CA0DF4ED}"/>
              </a:ext>
            </a:extLst>
          </p:cNvPr>
          <p:cNvSpPr txBox="1"/>
          <p:nvPr/>
        </p:nvSpPr>
        <p:spPr>
          <a:xfrm>
            <a:off x="1981201" y="3848101"/>
            <a:ext cx="6204952" cy="5262979"/>
          </a:xfrm>
          <a:prstGeom prst="rect">
            <a:avLst/>
          </a:prstGeom>
          <a:noFill/>
        </p:spPr>
        <p:txBody>
          <a:bodyPr wrap="square" rtlCol="0">
            <a:spAutoFit/>
          </a:bodyPr>
          <a:lstStyle/>
          <a:p>
            <a:r>
              <a:rPr lang="mi-NZ" sz="2400" dirty="0">
                <a:solidFill>
                  <a:srgbClr val="0070C0"/>
                </a:solidFill>
              </a:rPr>
              <a:t>Combines data and stories from:</a:t>
            </a:r>
          </a:p>
          <a:p>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Whānau Voice Phase 1</a:t>
            </a:r>
          </a:p>
          <a:p>
            <a:pPr marL="342900" indent="-342900">
              <a:buFont typeface="Arial" panose="020B0604020202020204" pitchFamily="34" charset="0"/>
              <a:buChar char="•"/>
            </a:pPr>
            <a:r>
              <a:rPr lang="mi-NZ" sz="2400" dirty="0">
                <a:solidFill>
                  <a:srgbClr val="0070C0"/>
                </a:solidFill>
              </a:rPr>
              <a:t>Tihei Takitimu IMPB – Health Profile Volume 1</a:t>
            </a:r>
          </a:p>
          <a:p>
            <a:pPr marL="342900" indent="-342900">
              <a:buFont typeface="Arial" panose="020B0604020202020204" pitchFamily="34" charset="0"/>
              <a:buChar char="•"/>
            </a:pPr>
            <a:r>
              <a:rPr lang="mi-NZ" sz="2400" dirty="0">
                <a:solidFill>
                  <a:srgbClr val="0070C0"/>
                </a:solidFill>
              </a:rPr>
              <a:t>Whānau Voice Phase 1.5</a:t>
            </a:r>
          </a:p>
          <a:p>
            <a:pPr marL="342900" indent="-342900">
              <a:buFont typeface="Arial" panose="020B0604020202020204" pitchFamily="34" charset="0"/>
              <a:buChar char="•"/>
            </a:pPr>
            <a:r>
              <a:rPr lang="mi-NZ" sz="2400" dirty="0">
                <a:solidFill>
                  <a:srgbClr val="0070C0"/>
                </a:solidFill>
              </a:rPr>
              <a:t>Tihei Takitimu IMPB – Health Profile Volume 2</a:t>
            </a:r>
          </a:p>
          <a:p>
            <a:pPr marL="342900" indent="-342900">
              <a:buFont typeface="Arial" panose="020B0604020202020204" pitchFamily="34" charset="0"/>
              <a:buChar char="•"/>
            </a:pPr>
            <a:r>
              <a:rPr lang="mi-NZ" sz="2400" dirty="0">
                <a:solidFill>
                  <a:srgbClr val="0070C0"/>
                </a:solidFill>
              </a:rPr>
              <a:t>Locality Plan – Te Wairoa</a:t>
            </a:r>
          </a:p>
          <a:p>
            <a:pPr marL="342900" indent="-342900">
              <a:buFont typeface="Arial" panose="020B0604020202020204" pitchFamily="34" charset="0"/>
              <a:buChar char="•"/>
            </a:pPr>
            <a:r>
              <a:rPr lang="mi-NZ" sz="2400" dirty="0">
                <a:solidFill>
                  <a:srgbClr val="0070C0"/>
                </a:solidFill>
              </a:rPr>
              <a:t>Health Hawkes Bay PHO</a:t>
            </a:r>
          </a:p>
          <a:p>
            <a:pPr marL="342900" indent="-342900">
              <a:buFont typeface="Arial" panose="020B0604020202020204" pitchFamily="34" charset="0"/>
              <a:buChar char="•"/>
            </a:pPr>
            <a:r>
              <a:rPr lang="mi-NZ" sz="2400" dirty="0">
                <a:solidFill>
                  <a:srgbClr val="0070C0"/>
                </a:solidFill>
              </a:rPr>
              <a:t>Te Whatu Ora</a:t>
            </a:r>
          </a:p>
          <a:p>
            <a:pPr marL="342900" indent="-342900">
              <a:buFont typeface="Arial" panose="020B0604020202020204" pitchFamily="34" charset="0"/>
              <a:buChar char="•"/>
            </a:pPr>
            <a:endParaRPr lang="mi-NZ" sz="2400" dirty="0">
              <a:solidFill>
                <a:srgbClr val="0070C0"/>
              </a:solidFill>
            </a:endParaRPr>
          </a:p>
          <a:p>
            <a:pPr marL="342900" indent="-342900">
              <a:buFont typeface="Arial" panose="020B0604020202020204" pitchFamily="34" charset="0"/>
              <a:buChar char="•"/>
            </a:pPr>
            <a:endParaRPr lang="mi-NZ" sz="2400" dirty="0">
              <a:solidFill>
                <a:srgbClr val="0070C0"/>
              </a:solidFill>
            </a:endParaRPr>
          </a:p>
          <a:p>
            <a:r>
              <a:rPr lang="mi-NZ" sz="2400" dirty="0">
                <a:solidFill>
                  <a:srgbClr val="0070C0"/>
                </a:solidFill>
              </a:rPr>
              <a:t>Freely available on our website </a:t>
            </a:r>
            <a:r>
              <a:rPr lang="mi-NZ" sz="2400" dirty="0">
                <a:solidFill>
                  <a:srgbClr val="0070C0"/>
                </a:solidFill>
                <a:hlinkClick r:id="rId7"/>
              </a:rPr>
              <a:t>https://ttpb.maori.nz</a:t>
            </a:r>
            <a:endParaRPr lang="mi-NZ" sz="2400" dirty="0">
              <a:solidFill>
                <a:srgbClr val="0070C0"/>
              </a:solidFill>
            </a:endParaRPr>
          </a:p>
          <a:p>
            <a:endParaRPr lang="mi-NZ" sz="2400" dirty="0">
              <a:solidFill>
                <a:srgbClr val="0070C0"/>
              </a:solidFill>
            </a:endParaRPr>
          </a:p>
        </p:txBody>
      </p:sp>
    </p:spTree>
    <p:extLst>
      <p:ext uri="{BB962C8B-B14F-4D97-AF65-F5344CB8AC3E}">
        <p14:creationId xmlns:p14="http://schemas.microsoft.com/office/powerpoint/2010/main" val="220653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2668-C690-DD81-B06D-5C4B145B5B8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00372D8-1AC2-3621-099D-D93EFFAAEB9F}"/>
              </a:ext>
            </a:extLst>
          </p:cNvPr>
          <p:cNvSpPr txBox="1"/>
          <p:nvPr/>
        </p:nvSpPr>
        <p:spPr>
          <a:xfrm>
            <a:off x="1340091" y="626177"/>
            <a:ext cx="14357103"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PRIORITIES  - Public and population health</a:t>
            </a:r>
          </a:p>
        </p:txBody>
      </p:sp>
      <p:sp>
        <p:nvSpPr>
          <p:cNvPr id="3" name="AutoShape 3">
            <a:extLst>
              <a:ext uri="{FF2B5EF4-FFF2-40B4-BE49-F238E27FC236}">
                <a16:creationId xmlns:a16="http://schemas.microsoft.com/office/drawing/2014/main" id="{8894C777-083A-3853-4FD2-79DBDCE0EA3E}"/>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046EEE7E-853A-D702-44CB-963C6B23F289}"/>
              </a:ext>
            </a:extLst>
          </p:cNvPr>
          <p:cNvSpPr txBox="1"/>
          <p:nvPr/>
        </p:nvSpPr>
        <p:spPr>
          <a:xfrm>
            <a:off x="1340091" y="1714500"/>
            <a:ext cx="14131810" cy="6976269"/>
          </a:xfrm>
          <a:prstGeom prst="rect">
            <a:avLst/>
          </a:prstGeom>
        </p:spPr>
        <p:txBody>
          <a:bodyPr wrap="square" lIns="0" tIns="0" rIns="0" bIns="0" rtlCol="0" anchor="t">
            <a:spAutoFit/>
          </a:bodyPr>
          <a:lstStyle/>
          <a:p>
            <a:pPr algn="l">
              <a:lnSpc>
                <a:spcPts val="3399"/>
              </a:lnSpc>
            </a:pPr>
            <a:r>
              <a:rPr lang="en-GB" sz="2800" dirty="0"/>
              <a:t>• </a:t>
            </a:r>
            <a:r>
              <a:rPr lang="en-GB" sz="3200" dirty="0"/>
              <a:t>Endorse Governments 5 priorities of “modifiable behaviours” alcohol use, smoking/vaping, diet, exercise and social cohesion </a:t>
            </a:r>
          </a:p>
          <a:p>
            <a:pPr algn="l">
              <a:lnSpc>
                <a:spcPts val="3399"/>
              </a:lnSpc>
            </a:pPr>
            <a:endParaRPr lang="en-GB" sz="3200" dirty="0"/>
          </a:p>
          <a:p>
            <a:pPr algn="l">
              <a:lnSpc>
                <a:spcPts val="3399"/>
              </a:lnSpc>
            </a:pPr>
            <a:r>
              <a:rPr lang="en-GB" sz="3200" dirty="0"/>
              <a:t>• Breast and cervical screening priority. Need more local Māori designed promotional campaigns. Take screening to workplaces. Offer screening out of hours and weekends. Bring mobile services in </a:t>
            </a:r>
          </a:p>
          <a:p>
            <a:pPr algn="l">
              <a:lnSpc>
                <a:spcPts val="3399"/>
              </a:lnSpc>
            </a:pPr>
            <a:endParaRPr lang="en-GB" sz="3200" dirty="0"/>
          </a:p>
          <a:p>
            <a:pPr algn="l">
              <a:lnSpc>
                <a:spcPts val="3399"/>
              </a:lnSpc>
            </a:pPr>
            <a:r>
              <a:rPr lang="en-GB" sz="3200" dirty="0"/>
              <a:t>• Health promotion and awareness is a big issue for Māori – needs to be localised, local messages and local delivery across the modifiable behaviours. Need a comprehensive end-to-end health promotion approach over the life-course designed, led and delivered by Māori </a:t>
            </a:r>
          </a:p>
          <a:p>
            <a:pPr algn="l">
              <a:lnSpc>
                <a:spcPts val="3399"/>
              </a:lnSpc>
            </a:pPr>
            <a:endParaRPr lang="en-GB" sz="3200" dirty="0"/>
          </a:p>
          <a:p>
            <a:pPr algn="l">
              <a:lnSpc>
                <a:spcPts val="3399"/>
              </a:lnSpc>
            </a:pPr>
            <a:r>
              <a:rPr lang="en-GB" sz="3200" dirty="0"/>
              <a:t>• Smoking / Vaping: Need education on dangers of vaping </a:t>
            </a:r>
          </a:p>
          <a:p>
            <a:pPr algn="l">
              <a:lnSpc>
                <a:spcPts val="3399"/>
              </a:lnSpc>
            </a:pPr>
            <a:endParaRPr lang="en-GB" sz="3200" dirty="0"/>
          </a:p>
          <a:p>
            <a:pPr algn="l">
              <a:lnSpc>
                <a:spcPts val="3399"/>
              </a:lnSpc>
            </a:pPr>
            <a:r>
              <a:rPr lang="en-GB" sz="3200" dirty="0"/>
              <a:t>• Kai sovereignty: return control of food to whānau (teach, grow, preserve good food) – needs Māori campaign.</a:t>
            </a:r>
            <a:endParaRPr lang="en-US" sz="3200" dirty="0">
              <a:solidFill>
                <a:srgbClr val="0D0D0D"/>
              </a:solidFill>
              <a:latin typeface="Libre Franklin"/>
              <a:ea typeface="Libre Franklin"/>
              <a:cs typeface="Libre Franklin"/>
              <a:sym typeface="Libre Franklin"/>
            </a:endParaRPr>
          </a:p>
        </p:txBody>
      </p:sp>
      <p:sp>
        <p:nvSpPr>
          <p:cNvPr id="14" name="TextBox 14">
            <a:extLst>
              <a:ext uri="{FF2B5EF4-FFF2-40B4-BE49-F238E27FC236}">
                <a16:creationId xmlns:a16="http://schemas.microsoft.com/office/drawing/2014/main" id="{86CFC8DC-BBB4-2A19-70B3-121475A94D21}"/>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6D15B3F9-7FEE-DD94-6AEC-72E17AD8900F}"/>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11</a:t>
            </a:r>
          </a:p>
        </p:txBody>
      </p:sp>
      <p:sp>
        <p:nvSpPr>
          <p:cNvPr id="16" name="TextBox 16">
            <a:extLst>
              <a:ext uri="{FF2B5EF4-FFF2-40B4-BE49-F238E27FC236}">
                <a16:creationId xmlns:a16="http://schemas.microsoft.com/office/drawing/2014/main" id="{770A1155-0D65-BA40-D979-E6CC3A100D06}"/>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DB03CFE1-21CF-1FE9-295C-A12FE246CA25}"/>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360903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E8FD-DA03-3B9F-B955-B7F6DD7857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9003EFB-3D1F-FD61-9B80-F206FB9A4FED}"/>
              </a:ext>
            </a:extLst>
          </p:cNvPr>
          <p:cNvSpPr txBox="1"/>
          <p:nvPr/>
        </p:nvSpPr>
        <p:spPr>
          <a:xfrm>
            <a:off x="1340091" y="626177"/>
            <a:ext cx="14357103"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PRIORITIES  - Primary and community care</a:t>
            </a:r>
          </a:p>
        </p:txBody>
      </p:sp>
      <p:sp>
        <p:nvSpPr>
          <p:cNvPr id="3" name="AutoShape 3">
            <a:extLst>
              <a:ext uri="{FF2B5EF4-FFF2-40B4-BE49-F238E27FC236}">
                <a16:creationId xmlns:a16="http://schemas.microsoft.com/office/drawing/2014/main" id="{1FEA402F-6B86-AB89-4BDD-EDA794BAF173}"/>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BD35C7C6-1CE7-B713-63FC-266784B57C81}"/>
              </a:ext>
            </a:extLst>
          </p:cNvPr>
          <p:cNvSpPr txBox="1"/>
          <p:nvPr/>
        </p:nvSpPr>
        <p:spPr>
          <a:xfrm>
            <a:off x="1412991" y="1556676"/>
            <a:ext cx="14817609" cy="7412286"/>
          </a:xfrm>
          <a:prstGeom prst="rect">
            <a:avLst/>
          </a:prstGeom>
        </p:spPr>
        <p:txBody>
          <a:bodyPr wrap="square" lIns="0" tIns="0" rIns="0" bIns="0" rtlCol="0" anchor="t">
            <a:spAutoFit/>
          </a:bodyPr>
          <a:lstStyle/>
          <a:p>
            <a:pPr algn="l">
              <a:lnSpc>
                <a:spcPts val="3399"/>
              </a:lnSpc>
            </a:pPr>
            <a:r>
              <a:rPr lang="en-GB" sz="2800" dirty="0"/>
              <a:t>• </a:t>
            </a:r>
            <a:r>
              <a:rPr lang="en-GB" sz="3200" dirty="0"/>
              <a:t>Endorse the Government’s pathology priorities for chronic conditions: CVD including stroke, diabetes, respiratory and cancer. </a:t>
            </a:r>
          </a:p>
          <a:p>
            <a:pPr algn="l">
              <a:lnSpc>
                <a:spcPts val="3399"/>
              </a:lnSpc>
            </a:pPr>
            <a:endParaRPr lang="en-GB" sz="3200" dirty="0"/>
          </a:p>
          <a:p>
            <a:pPr algn="l">
              <a:lnSpc>
                <a:spcPts val="3399"/>
              </a:lnSpc>
            </a:pPr>
            <a:r>
              <a:rPr lang="en-GB" sz="3200" dirty="0"/>
              <a:t>• Access to primary care: Need to make more use of mobile clinics. Need to support GP practices with high numbers of Māori patients especially to offer after hours services, making it sustainable, Doctors are moving to walk-ins model instead of booked appointments so they can see more people and this needs to be supported. </a:t>
            </a:r>
          </a:p>
          <a:p>
            <a:pPr algn="l">
              <a:lnSpc>
                <a:spcPts val="3399"/>
              </a:lnSpc>
            </a:pPr>
            <a:endParaRPr lang="en-GB" sz="3200" dirty="0"/>
          </a:p>
          <a:p>
            <a:pPr algn="l">
              <a:lnSpc>
                <a:spcPts val="3399"/>
              </a:lnSpc>
            </a:pPr>
            <a:r>
              <a:rPr lang="en-GB" sz="3200" dirty="0"/>
              <a:t>• Long-term conditions: Invest in more cancer support persons / navigators – currently there are not enough of the funded cancer navigators and need more pre-risk screening e.g. checking for hardened arteries before people have heart attacks and strokes, pre-diabetes risk screening. </a:t>
            </a:r>
          </a:p>
          <a:p>
            <a:pPr algn="l">
              <a:lnSpc>
                <a:spcPts val="3399"/>
              </a:lnSpc>
            </a:pPr>
            <a:endParaRPr lang="en-GB" sz="3200" dirty="0"/>
          </a:p>
          <a:p>
            <a:pPr algn="l">
              <a:lnSpc>
                <a:spcPts val="3399"/>
              </a:lnSpc>
            </a:pPr>
            <a:r>
              <a:rPr lang="en-GB" sz="3200" dirty="0"/>
              <a:t>• Building a sustainable primary care funding and delivery model: Important to have a solution as primary care is a gateway to specialists, prescriptions, NASC, home support and good management of chronic conditions. It is a major issue for both rural and urban communities.</a:t>
            </a:r>
            <a:endParaRPr lang="en-US" sz="3200" dirty="0">
              <a:solidFill>
                <a:srgbClr val="0D0D0D"/>
              </a:solidFill>
              <a:latin typeface="Libre Franklin"/>
              <a:ea typeface="Libre Franklin"/>
              <a:cs typeface="Libre Franklin"/>
              <a:sym typeface="Libre Franklin"/>
            </a:endParaRPr>
          </a:p>
        </p:txBody>
      </p:sp>
      <p:sp>
        <p:nvSpPr>
          <p:cNvPr id="14" name="TextBox 14">
            <a:extLst>
              <a:ext uri="{FF2B5EF4-FFF2-40B4-BE49-F238E27FC236}">
                <a16:creationId xmlns:a16="http://schemas.microsoft.com/office/drawing/2014/main" id="{0BD46D41-F4F9-A7A6-E497-243BCA653D53}"/>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CAE8616C-8607-A63C-0343-086100F3753E}"/>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12</a:t>
            </a:r>
          </a:p>
        </p:txBody>
      </p:sp>
      <p:sp>
        <p:nvSpPr>
          <p:cNvPr id="16" name="TextBox 16">
            <a:extLst>
              <a:ext uri="{FF2B5EF4-FFF2-40B4-BE49-F238E27FC236}">
                <a16:creationId xmlns:a16="http://schemas.microsoft.com/office/drawing/2014/main" id="{EFE8B372-5FDE-21DC-0B71-7394F3A21F24}"/>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873BF380-5367-3144-C558-506D79B80AC5}"/>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397030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787-9A14-0976-0933-7B3BC3E6DF6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51F42CC-C874-B84E-936A-7F0E9E72D6DE}"/>
              </a:ext>
            </a:extLst>
          </p:cNvPr>
          <p:cNvSpPr txBox="1"/>
          <p:nvPr/>
        </p:nvSpPr>
        <p:spPr>
          <a:xfrm>
            <a:off x="1340091" y="626177"/>
            <a:ext cx="14357103"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PRIORITIES  - Primary and community care</a:t>
            </a:r>
          </a:p>
        </p:txBody>
      </p:sp>
      <p:sp>
        <p:nvSpPr>
          <p:cNvPr id="3" name="AutoShape 3">
            <a:extLst>
              <a:ext uri="{FF2B5EF4-FFF2-40B4-BE49-F238E27FC236}">
                <a16:creationId xmlns:a16="http://schemas.microsoft.com/office/drawing/2014/main" id="{CB0FADEB-FE8E-2706-CB31-603FCFE57BB9}"/>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385B80CC-DD30-2A01-2191-978E309FD62F}"/>
              </a:ext>
            </a:extLst>
          </p:cNvPr>
          <p:cNvSpPr txBox="1"/>
          <p:nvPr/>
        </p:nvSpPr>
        <p:spPr>
          <a:xfrm>
            <a:off x="1412990" y="2324100"/>
            <a:ext cx="13804967" cy="5637312"/>
          </a:xfrm>
          <a:prstGeom prst="rect">
            <a:avLst/>
          </a:prstGeom>
        </p:spPr>
        <p:txBody>
          <a:bodyPr wrap="square" lIns="0" tIns="0" rIns="0" bIns="0" rtlCol="0" anchor="t">
            <a:spAutoFit/>
          </a:bodyPr>
          <a:lstStyle/>
          <a:p>
            <a:pPr algn="l">
              <a:lnSpc>
                <a:spcPts val="3399"/>
              </a:lnSpc>
            </a:pPr>
            <a:r>
              <a:rPr lang="en-GB" sz="3200" dirty="0"/>
              <a:t>Pharmacy: Need to raise awareness with whānau around prescriptions to address issues – getting to GP, getting prescription, picking up prescription, actually taking the prescription, stopping when shouldn’t, disposing of old prescriptions.</a:t>
            </a:r>
          </a:p>
          <a:p>
            <a:pPr algn="l">
              <a:lnSpc>
                <a:spcPts val="3399"/>
              </a:lnSpc>
            </a:pPr>
            <a:r>
              <a:rPr lang="en-GB" sz="3200" dirty="0"/>
              <a:t> </a:t>
            </a:r>
          </a:p>
          <a:p>
            <a:pPr algn="l">
              <a:lnSpc>
                <a:spcPts val="3399"/>
              </a:lnSpc>
            </a:pPr>
            <a:r>
              <a:rPr lang="en-GB" sz="3200" dirty="0"/>
              <a:t>Oral Health: Make use of mobile dental (buses) to reach rural communities across all </a:t>
            </a:r>
            <a:r>
              <a:rPr lang="en-GB" sz="3200" dirty="0" err="1"/>
              <a:t>hapori</a:t>
            </a:r>
            <a:r>
              <a:rPr lang="en-GB" sz="3200" dirty="0"/>
              <a:t> (Wairoa, </a:t>
            </a:r>
            <a:r>
              <a:rPr lang="en-GB" sz="3200" dirty="0" err="1"/>
              <a:t>Ahuriri</a:t>
            </a:r>
            <a:r>
              <a:rPr lang="en-GB" sz="3200" dirty="0"/>
              <a:t>, Heretaunga and Tamatea) • Promotion to whānau and </a:t>
            </a:r>
            <a:r>
              <a:rPr lang="en-GB" sz="3200" dirty="0" err="1"/>
              <a:t>rangatahi</a:t>
            </a:r>
            <a:r>
              <a:rPr lang="en-GB" sz="3200" dirty="0"/>
              <a:t> of their entitlement to dental under 18 years - whether at school or not.</a:t>
            </a:r>
          </a:p>
          <a:p>
            <a:pPr algn="l">
              <a:lnSpc>
                <a:spcPts val="3399"/>
              </a:lnSpc>
            </a:pPr>
            <a:endParaRPr lang="en-GB" sz="3200" dirty="0">
              <a:solidFill>
                <a:srgbClr val="0D0D0D"/>
              </a:solidFill>
              <a:latin typeface="Libre Franklin"/>
              <a:ea typeface="Libre Franklin"/>
              <a:cs typeface="Libre Franklin"/>
              <a:sym typeface="Libre Franklin"/>
            </a:endParaRPr>
          </a:p>
          <a:p>
            <a:pPr algn="l">
              <a:lnSpc>
                <a:spcPts val="3399"/>
              </a:lnSpc>
            </a:pPr>
            <a:r>
              <a:rPr lang="en-GB" sz="3200" dirty="0"/>
              <a:t>NASC and Support Services: Must have choice of Māori assessor. </a:t>
            </a:r>
            <a:r>
              <a:rPr lang="en-GB" sz="3200" dirty="0" err="1"/>
              <a:t>InterRai</a:t>
            </a:r>
            <a:r>
              <a:rPr lang="en-GB" sz="3200" dirty="0"/>
              <a:t> assessment tool needs to include cultural assessment and people trained to use it properly – important as NASC is gateway to home care.</a:t>
            </a:r>
            <a:endParaRPr lang="en-GB" sz="3200" dirty="0">
              <a:solidFill>
                <a:srgbClr val="0D0D0D"/>
              </a:solidFill>
              <a:latin typeface="Libre Franklin"/>
              <a:ea typeface="Libre Franklin"/>
              <a:cs typeface="Libre Franklin"/>
              <a:sym typeface="Libre Franklin"/>
            </a:endParaRPr>
          </a:p>
          <a:p>
            <a:pPr algn="l">
              <a:lnSpc>
                <a:spcPts val="3399"/>
              </a:lnSpc>
            </a:pPr>
            <a:endParaRPr lang="en-GB" sz="3200" dirty="0">
              <a:solidFill>
                <a:srgbClr val="0D0D0D"/>
              </a:solidFill>
              <a:latin typeface="Libre Franklin"/>
              <a:ea typeface="Libre Franklin"/>
              <a:cs typeface="Libre Franklin"/>
              <a:sym typeface="Libre Franklin"/>
            </a:endParaRPr>
          </a:p>
          <a:p>
            <a:pPr algn="l">
              <a:lnSpc>
                <a:spcPts val="3399"/>
              </a:lnSpc>
            </a:pPr>
            <a:endParaRPr lang="en-US" sz="2499" dirty="0">
              <a:solidFill>
                <a:srgbClr val="0D0D0D"/>
              </a:solidFill>
              <a:latin typeface="Libre Franklin"/>
              <a:ea typeface="Libre Franklin"/>
              <a:cs typeface="Libre Franklin"/>
              <a:sym typeface="Libre Franklin"/>
            </a:endParaRPr>
          </a:p>
        </p:txBody>
      </p:sp>
      <p:sp>
        <p:nvSpPr>
          <p:cNvPr id="14" name="TextBox 14">
            <a:extLst>
              <a:ext uri="{FF2B5EF4-FFF2-40B4-BE49-F238E27FC236}">
                <a16:creationId xmlns:a16="http://schemas.microsoft.com/office/drawing/2014/main" id="{2634C569-4BB6-C72C-BB58-DA4EE68F7F16}"/>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6473285D-0E77-D64B-64F3-6806C659CB04}"/>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13</a:t>
            </a:r>
          </a:p>
        </p:txBody>
      </p:sp>
      <p:sp>
        <p:nvSpPr>
          <p:cNvPr id="16" name="TextBox 16">
            <a:extLst>
              <a:ext uri="{FF2B5EF4-FFF2-40B4-BE49-F238E27FC236}">
                <a16:creationId xmlns:a16="http://schemas.microsoft.com/office/drawing/2014/main" id="{B1367B7C-9959-8570-D8AB-3A963207B69C}"/>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A5DBF56D-10BA-EF95-42A9-C7DAF9768194}"/>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263110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B7A1-61BB-B7F8-1194-C6E4DF1D43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86E9BF-0440-6C10-E885-DCB0D2545355}"/>
              </a:ext>
            </a:extLst>
          </p:cNvPr>
          <p:cNvSpPr txBox="1"/>
          <p:nvPr/>
        </p:nvSpPr>
        <p:spPr>
          <a:xfrm>
            <a:off x="1340091" y="626177"/>
            <a:ext cx="14357103"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PRIORITIES  - Primary and community care</a:t>
            </a:r>
          </a:p>
        </p:txBody>
      </p:sp>
      <p:sp>
        <p:nvSpPr>
          <p:cNvPr id="3" name="AutoShape 3">
            <a:extLst>
              <a:ext uri="{FF2B5EF4-FFF2-40B4-BE49-F238E27FC236}">
                <a16:creationId xmlns:a16="http://schemas.microsoft.com/office/drawing/2014/main" id="{034B7219-5BB5-3334-253F-36F92CB24A8C}"/>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62EE5075-646A-437E-8CEE-ED3CF0C8A0BF}"/>
              </a:ext>
            </a:extLst>
          </p:cNvPr>
          <p:cNvSpPr txBox="1"/>
          <p:nvPr/>
        </p:nvSpPr>
        <p:spPr>
          <a:xfrm>
            <a:off x="1412990" y="2324100"/>
            <a:ext cx="13804967" cy="5637312"/>
          </a:xfrm>
          <a:prstGeom prst="rect">
            <a:avLst/>
          </a:prstGeom>
        </p:spPr>
        <p:txBody>
          <a:bodyPr wrap="square" lIns="0" tIns="0" rIns="0" bIns="0" rtlCol="0" anchor="t">
            <a:spAutoFit/>
          </a:bodyPr>
          <a:lstStyle/>
          <a:p>
            <a:pPr algn="l">
              <a:lnSpc>
                <a:spcPts val="3399"/>
              </a:lnSpc>
            </a:pPr>
            <a:endParaRPr lang="en-GB" sz="2800" dirty="0"/>
          </a:p>
          <a:p>
            <a:pPr algn="l">
              <a:lnSpc>
                <a:spcPts val="3399"/>
              </a:lnSpc>
            </a:pPr>
            <a:r>
              <a:rPr lang="en-GB" sz="3200" dirty="0"/>
              <a:t>Mental Health and Addictions: Endorse the Government’s priority for mental health </a:t>
            </a:r>
          </a:p>
          <a:p>
            <a:pPr algn="l">
              <a:lnSpc>
                <a:spcPts val="3399"/>
              </a:lnSpc>
            </a:pPr>
            <a:r>
              <a:rPr lang="en-GB" sz="3200" dirty="0"/>
              <a:t>• Need more community-based services especially with changes to police response and withdrawing from supporting mental health cases. </a:t>
            </a:r>
          </a:p>
          <a:p>
            <a:pPr algn="l">
              <a:lnSpc>
                <a:spcPts val="3399"/>
              </a:lnSpc>
            </a:pPr>
            <a:r>
              <a:rPr lang="en-GB" sz="3200" dirty="0"/>
              <a:t>• Need to build resilience in </a:t>
            </a:r>
            <a:r>
              <a:rPr lang="en-GB" sz="3200" dirty="0" err="1"/>
              <a:t>Rangatahi</a:t>
            </a:r>
            <a:r>
              <a:rPr lang="en-GB" sz="3200" dirty="0"/>
              <a:t> to cope with stress and strain, trauma otherwise succumb to drugs, gangs, suicide, etc. Support a restorative approach</a:t>
            </a:r>
            <a:endParaRPr lang="en-US" sz="3200" dirty="0">
              <a:solidFill>
                <a:srgbClr val="0D0D0D"/>
              </a:solidFill>
              <a:latin typeface="Libre Franklin"/>
              <a:ea typeface="Libre Franklin"/>
              <a:cs typeface="Libre Franklin"/>
              <a:sym typeface="Libre Franklin"/>
            </a:endParaRPr>
          </a:p>
          <a:p>
            <a:pPr algn="l">
              <a:lnSpc>
                <a:spcPts val="3399"/>
              </a:lnSpc>
            </a:pPr>
            <a:endParaRPr lang="en-GB" sz="3200" dirty="0"/>
          </a:p>
          <a:p>
            <a:pPr algn="l">
              <a:lnSpc>
                <a:spcPts val="3399"/>
              </a:lnSpc>
            </a:pPr>
            <a:r>
              <a:rPr lang="mi-NZ" sz="3200" dirty="0"/>
              <a:t>Rongoā Māori:  </a:t>
            </a:r>
            <a:r>
              <a:rPr lang="en-GB" sz="3200" dirty="0"/>
              <a:t>Need to expand </a:t>
            </a:r>
            <a:r>
              <a:rPr lang="en-GB" sz="3200" dirty="0" err="1"/>
              <a:t>Rongoā</a:t>
            </a:r>
            <a:r>
              <a:rPr lang="en-GB" sz="3200" dirty="0"/>
              <a:t> Māori offerings across the region </a:t>
            </a:r>
          </a:p>
          <a:p>
            <a:pPr algn="l">
              <a:lnSpc>
                <a:spcPts val="3399"/>
              </a:lnSpc>
            </a:pPr>
            <a:r>
              <a:rPr lang="en-GB" sz="3200" dirty="0"/>
              <a:t>• ACC providers (14 identified in the region) – it is unclear who is endorsing them from a </a:t>
            </a:r>
            <a:r>
              <a:rPr lang="en-GB" sz="3200" dirty="0" err="1"/>
              <a:t>manawhenua</a:t>
            </a:r>
            <a:r>
              <a:rPr lang="en-GB" sz="3200" dirty="0"/>
              <a:t> perspective to ensure they are upholding local tikanga</a:t>
            </a:r>
            <a:endParaRPr lang="en-US" sz="3200" dirty="0">
              <a:solidFill>
                <a:srgbClr val="0D0D0D"/>
              </a:solidFill>
              <a:latin typeface="Libre Franklin"/>
              <a:ea typeface="Libre Franklin"/>
              <a:cs typeface="Libre Franklin"/>
              <a:sym typeface="Libre Franklin"/>
            </a:endParaRPr>
          </a:p>
          <a:p>
            <a:pPr algn="l">
              <a:lnSpc>
                <a:spcPts val="3399"/>
              </a:lnSpc>
            </a:pPr>
            <a:endParaRPr lang="en-GB" sz="2400" dirty="0">
              <a:solidFill>
                <a:srgbClr val="0D0D0D"/>
              </a:solidFill>
              <a:latin typeface="Libre Franklin"/>
              <a:ea typeface="Libre Franklin"/>
              <a:cs typeface="Libre Franklin"/>
              <a:sym typeface="Libre Franklin"/>
            </a:endParaRPr>
          </a:p>
          <a:p>
            <a:pPr algn="l">
              <a:lnSpc>
                <a:spcPts val="3399"/>
              </a:lnSpc>
            </a:pPr>
            <a:endParaRPr lang="en-GB" sz="2400" dirty="0">
              <a:solidFill>
                <a:srgbClr val="0D0D0D"/>
              </a:solidFill>
              <a:latin typeface="Libre Franklin"/>
              <a:ea typeface="Libre Franklin"/>
              <a:cs typeface="Libre Franklin"/>
              <a:sym typeface="Libre Franklin"/>
            </a:endParaRPr>
          </a:p>
          <a:p>
            <a:pPr algn="l">
              <a:lnSpc>
                <a:spcPts val="3399"/>
              </a:lnSpc>
            </a:pPr>
            <a:endParaRPr lang="en-US" sz="2499" dirty="0">
              <a:solidFill>
                <a:srgbClr val="0D0D0D"/>
              </a:solidFill>
              <a:latin typeface="Libre Franklin"/>
              <a:ea typeface="Libre Franklin"/>
              <a:cs typeface="Libre Franklin"/>
              <a:sym typeface="Libre Franklin"/>
            </a:endParaRPr>
          </a:p>
        </p:txBody>
      </p:sp>
      <p:sp>
        <p:nvSpPr>
          <p:cNvPr id="14" name="TextBox 14">
            <a:extLst>
              <a:ext uri="{FF2B5EF4-FFF2-40B4-BE49-F238E27FC236}">
                <a16:creationId xmlns:a16="http://schemas.microsoft.com/office/drawing/2014/main" id="{5D0DD9A1-4F46-1227-E0C7-CCD53E7E04A7}"/>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0A78CDDD-6299-3B40-06C5-5945B7DC7DD0}"/>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14</a:t>
            </a:r>
          </a:p>
        </p:txBody>
      </p:sp>
      <p:sp>
        <p:nvSpPr>
          <p:cNvPr id="16" name="TextBox 16">
            <a:extLst>
              <a:ext uri="{FF2B5EF4-FFF2-40B4-BE49-F238E27FC236}">
                <a16:creationId xmlns:a16="http://schemas.microsoft.com/office/drawing/2014/main" id="{1E51798F-53AE-2991-FA00-9327A2900FD2}"/>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40F629B2-C6F3-B9C6-CB2C-5D18383BAF75}"/>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10020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C43A-CCC1-1CD9-28B9-BA8D67B0C5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826839-3A73-C11D-1B4E-A6958D8A7A50}"/>
              </a:ext>
            </a:extLst>
          </p:cNvPr>
          <p:cNvSpPr txBox="1"/>
          <p:nvPr/>
        </p:nvSpPr>
        <p:spPr>
          <a:xfrm>
            <a:off x="1340091" y="626177"/>
            <a:ext cx="14738106"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PRIORITIES  - Hospital and specialist services</a:t>
            </a:r>
          </a:p>
        </p:txBody>
      </p:sp>
      <p:sp>
        <p:nvSpPr>
          <p:cNvPr id="3" name="AutoShape 3">
            <a:extLst>
              <a:ext uri="{FF2B5EF4-FFF2-40B4-BE49-F238E27FC236}">
                <a16:creationId xmlns:a16="http://schemas.microsoft.com/office/drawing/2014/main" id="{C7A23852-1E62-6DAB-CCCA-6ED18D3C622C}"/>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CE8356CF-B690-18DD-B762-370DD12E7E7A}"/>
              </a:ext>
            </a:extLst>
          </p:cNvPr>
          <p:cNvSpPr txBox="1"/>
          <p:nvPr/>
        </p:nvSpPr>
        <p:spPr>
          <a:xfrm>
            <a:off x="1412990" y="2324100"/>
            <a:ext cx="13804967" cy="3036280"/>
          </a:xfrm>
          <a:prstGeom prst="rect">
            <a:avLst/>
          </a:prstGeom>
        </p:spPr>
        <p:txBody>
          <a:bodyPr wrap="square" lIns="0" tIns="0" rIns="0" bIns="0" rtlCol="0" anchor="t">
            <a:spAutoFit/>
          </a:bodyPr>
          <a:lstStyle/>
          <a:p>
            <a:pPr algn="l">
              <a:lnSpc>
                <a:spcPts val="3399"/>
              </a:lnSpc>
            </a:pPr>
            <a:r>
              <a:rPr lang="en-GB" sz="2800" dirty="0"/>
              <a:t>•Endorsed Government’s priorities of Health Targets: faster cancer treatment, shorter wait times for FSAs and shorter wait times for Planned Care – adding that there needs to be an equity focus to ensure “everyone” including Māori is benefitting equally from these efforts</a:t>
            </a:r>
          </a:p>
          <a:p>
            <a:pPr algn="l">
              <a:lnSpc>
                <a:spcPts val="3399"/>
              </a:lnSpc>
            </a:pPr>
            <a:endParaRPr lang="en-GB" sz="2800" dirty="0"/>
          </a:p>
          <a:p>
            <a:pPr algn="l">
              <a:lnSpc>
                <a:spcPts val="3399"/>
              </a:lnSpc>
            </a:pPr>
            <a:r>
              <a:rPr lang="en-GB" sz="2800" dirty="0"/>
              <a:t> • </a:t>
            </a:r>
            <a:r>
              <a:rPr lang="en-GB" sz="2800" dirty="0" err="1"/>
              <a:t>Te</a:t>
            </a:r>
            <a:r>
              <a:rPr lang="en-GB" sz="2800" dirty="0"/>
              <a:t> </a:t>
            </a:r>
            <a:r>
              <a:rPr lang="en-GB" sz="2800" dirty="0" err="1"/>
              <a:t>Whatu</a:t>
            </a:r>
            <a:r>
              <a:rPr lang="en-GB" sz="2800" dirty="0"/>
              <a:t> Ora to provide more detailed information, on Did Not Attends (DNAs) for specialist outpatients and specialist mental health admissions – so that barriers to attending appointments can be determined with whānau</a:t>
            </a:r>
            <a:endParaRPr lang="en-US" sz="2499" dirty="0">
              <a:solidFill>
                <a:srgbClr val="0D0D0D"/>
              </a:solidFill>
              <a:latin typeface="Libre Franklin"/>
              <a:ea typeface="Libre Franklin"/>
              <a:cs typeface="Libre Franklin"/>
              <a:sym typeface="Libre Franklin"/>
            </a:endParaRPr>
          </a:p>
        </p:txBody>
      </p:sp>
      <p:sp>
        <p:nvSpPr>
          <p:cNvPr id="14" name="TextBox 14">
            <a:extLst>
              <a:ext uri="{FF2B5EF4-FFF2-40B4-BE49-F238E27FC236}">
                <a16:creationId xmlns:a16="http://schemas.microsoft.com/office/drawing/2014/main" id="{A87A48FC-420D-06C3-EB19-F0135E93AC19}"/>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703EC127-8253-C53A-1262-E756D8B52A8D}"/>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15</a:t>
            </a:r>
          </a:p>
        </p:txBody>
      </p:sp>
      <p:sp>
        <p:nvSpPr>
          <p:cNvPr id="16" name="TextBox 16">
            <a:extLst>
              <a:ext uri="{FF2B5EF4-FFF2-40B4-BE49-F238E27FC236}">
                <a16:creationId xmlns:a16="http://schemas.microsoft.com/office/drawing/2014/main" id="{5DCBE24F-119C-8F2D-5077-FB39225E4F0B}"/>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4A5ADA2F-3DF7-04E6-37B1-277F26E0E630}"/>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88559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4B64-1479-36E1-B6FF-CEF32902721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08FE43-F7C9-334F-D81E-2E30A460AD73}"/>
              </a:ext>
            </a:extLst>
          </p:cNvPr>
          <p:cNvSpPr txBox="1"/>
          <p:nvPr/>
        </p:nvSpPr>
        <p:spPr>
          <a:xfrm>
            <a:off x="2620472" y="950472"/>
            <a:ext cx="12047127" cy="2208874"/>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Community Health Plan</a:t>
            </a:r>
          </a:p>
        </p:txBody>
      </p:sp>
      <p:sp>
        <p:nvSpPr>
          <p:cNvPr id="6" name="AutoShape 6">
            <a:extLst>
              <a:ext uri="{FF2B5EF4-FFF2-40B4-BE49-F238E27FC236}">
                <a16:creationId xmlns:a16="http://schemas.microsoft.com/office/drawing/2014/main" id="{879D10EA-707B-A8B6-5AC6-9DE627F8B495}"/>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7CFE9EB0-7741-97B4-7A51-89D8CA5C04F9}"/>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580C4406-CB1E-BF2D-BD16-1F405174E65D}"/>
              </a:ext>
            </a:extLst>
          </p:cNvPr>
          <p:cNvSpPr txBox="1"/>
          <p:nvPr/>
        </p:nvSpPr>
        <p:spPr>
          <a:xfrm>
            <a:off x="14826646" y="9405012"/>
            <a:ext cx="410825" cy="276101"/>
          </a:xfrm>
          <a:prstGeom prst="rect">
            <a:avLst/>
          </a:prstGeom>
        </p:spPr>
        <p:txBody>
          <a:bodyPr wrap="square"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16</a:t>
            </a:r>
          </a:p>
        </p:txBody>
      </p:sp>
      <p:sp>
        <p:nvSpPr>
          <p:cNvPr id="12" name="TextBox 12">
            <a:extLst>
              <a:ext uri="{FF2B5EF4-FFF2-40B4-BE49-F238E27FC236}">
                <a16:creationId xmlns:a16="http://schemas.microsoft.com/office/drawing/2014/main" id="{C169A8C9-BD80-BD01-D388-FD9B58FD9D52}"/>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5CB8F53C-712C-CF94-420E-F001EFDA0EA4}"/>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81CC20E5-A1D6-EB0B-5111-C779A2275BA0}"/>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sp>
        <p:nvSpPr>
          <p:cNvPr id="5" name="TextBox 4">
            <a:extLst>
              <a:ext uri="{FF2B5EF4-FFF2-40B4-BE49-F238E27FC236}">
                <a16:creationId xmlns:a16="http://schemas.microsoft.com/office/drawing/2014/main" id="{61B6BC54-1D7A-3AB0-2FAD-8FE013FA5E39}"/>
              </a:ext>
            </a:extLst>
          </p:cNvPr>
          <p:cNvSpPr txBox="1"/>
          <p:nvPr/>
        </p:nvSpPr>
        <p:spPr>
          <a:xfrm>
            <a:off x="1981201" y="3848101"/>
            <a:ext cx="6204952" cy="5262979"/>
          </a:xfrm>
          <a:prstGeom prst="rect">
            <a:avLst/>
          </a:prstGeom>
          <a:noFill/>
        </p:spPr>
        <p:txBody>
          <a:bodyPr wrap="square" rtlCol="0">
            <a:spAutoFit/>
          </a:bodyPr>
          <a:lstStyle/>
          <a:p>
            <a:r>
              <a:rPr lang="mi-NZ" sz="2400" dirty="0">
                <a:solidFill>
                  <a:srgbClr val="0070C0"/>
                </a:solidFill>
              </a:rPr>
              <a:t>Determines whether we meet the criteria for joining the first tranche of Strategic Commissioners, commencing January 2025.</a:t>
            </a:r>
          </a:p>
          <a:p>
            <a:endParaRPr lang="mi-NZ" sz="2400" dirty="0">
              <a:solidFill>
                <a:srgbClr val="0070C0"/>
              </a:solidFill>
            </a:endParaRPr>
          </a:p>
          <a:p>
            <a:r>
              <a:rPr lang="mi-NZ" sz="2400" dirty="0">
                <a:solidFill>
                  <a:srgbClr val="0070C0"/>
                </a:solidFill>
              </a:rPr>
              <a:t>Combines mātauranga from:</a:t>
            </a:r>
          </a:p>
          <a:p>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Tihei Takitimu Strategic Plan 2023 - 2026</a:t>
            </a:r>
          </a:p>
          <a:p>
            <a:pPr marL="342900" indent="-342900">
              <a:buFont typeface="Arial" panose="020B0604020202020204" pitchFamily="34" charset="0"/>
              <a:buChar char="•"/>
            </a:pPr>
            <a:r>
              <a:rPr lang="mi-NZ" sz="2400" dirty="0">
                <a:solidFill>
                  <a:srgbClr val="0070C0"/>
                </a:solidFill>
              </a:rPr>
              <a:t>POWER-UP Programme Plan</a:t>
            </a:r>
          </a:p>
          <a:p>
            <a:pPr marL="342900" indent="-342900">
              <a:buFont typeface="Arial" panose="020B0604020202020204" pitchFamily="34" charset="0"/>
              <a:buChar char="•"/>
            </a:pPr>
            <a:r>
              <a:rPr lang="mi-NZ" sz="2400" dirty="0">
                <a:solidFill>
                  <a:srgbClr val="0070C0"/>
                </a:solidFill>
              </a:rPr>
              <a:t>Whānau Voice</a:t>
            </a:r>
          </a:p>
          <a:p>
            <a:pPr marL="342900" indent="-342900">
              <a:buFont typeface="Arial" panose="020B0604020202020204" pitchFamily="34" charset="0"/>
              <a:buChar char="•"/>
            </a:pPr>
            <a:r>
              <a:rPr lang="mi-NZ" sz="2400" dirty="0">
                <a:solidFill>
                  <a:srgbClr val="0070C0"/>
                </a:solidFill>
              </a:rPr>
              <a:t>Monitoring Framework</a:t>
            </a:r>
          </a:p>
          <a:p>
            <a:pPr marL="342900" indent="-342900">
              <a:buFont typeface="Arial" panose="020B0604020202020204" pitchFamily="34" charset="0"/>
              <a:buChar char="•"/>
            </a:pPr>
            <a:r>
              <a:rPr lang="mi-NZ" sz="2400" dirty="0">
                <a:solidFill>
                  <a:srgbClr val="0070C0"/>
                </a:solidFill>
              </a:rPr>
              <a:t>Hauora Māori Priorities Report</a:t>
            </a:r>
          </a:p>
          <a:p>
            <a:pPr marL="342900" indent="-342900">
              <a:buFont typeface="Arial" panose="020B0604020202020204" pitchFamily="34" charset="0"/>
              <a:buChar char="•"/>
            </a:pPr>
            <a:endParaRPr lang="mi-NZ" sz="2400" dirty="0">
              <a:solidFill>
                <a:srgbClr val="0070C0"/>
              </a:solidFill>
            </a:endParaRPr>
          </a:p>
          <a:p>
            <a:r>
              <a:rPr lang="mi-NZ" sz="2400" dirty="0">
                <a:solidFill>
                  <a:srgbClr val="0070C0"/>
                </a:solidFill>
              </a:rPr>
              <a:t>IN DRAFT, awaiting FEEDBACK from Te Whatu Ora.</a:t>
            </a:r>
          </a:p>
        </p:txBody>
      </p:sp>
      <p:pic>
        <p:nvPicPr>
          <p:cNvPr id="7" name="Picture 6">
            <a:extLst>
              <a:ext uri="{FF2B5EF4-FFF2-40B4-BE49-F238E27FC236}">
                <a16:creationId xmlns:a16="http://schemas.microsoft.com/office/drawing/2014/main" id="{F9812F72-F3B2-21B8-980C-D7D3209F6C64}"/>
              </a:ext>
            </a:extLst>
          </p:cNvPr>
          <p:cNvPicPr>
            <a:picLocks noChangeAspect="1"/>
          </p:cNvPicPr>
          <p:nvPr/>
        </p:nvPicPr>
        <p:blipFill>
          <a:blip r:embed="rId6"/>
          <a:stretch>
            <a:fillRect/>
          </a:stretch>
        </p:blipFill>
        <p:spPr>
          <a:xfrm>
            <a:off x="10064599" y="2154289"/>
            <a:ext cx="5172873" cy="7182239"/>
          </a:xfrm>
          <a:prstGeom prst="rect">
            <a:avLst/>
          </a:prstGeom>
        </p:spPr>
      </p:pic>
    </p:spTree>
    <p:extLst>
      <p:ext uri="{BB962C8B-B14F-4D97-AF65-F5344CB8AC3E}">
        <p14:creationId xmlns:p14="http://schemas.microsoft.com/office/powerpoint/2010/main" val="154181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1FA5F-1C01-8F6E-00BC-C949609A298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5E7B50-52F6-FAC8-F446-7A2269FD7DF5}"/>
              </a:ext>
            </a:extLst>
          </p:cNvPr>
          <p:cNvSpPr txBox="1"/>
          <p:nvPr/>
        </p:nvSpPr>
        <p:spPr>
          <a:xfrm>
            <a:off x="1340091" y="626177"/>
            <a:ext cx="14357103" cy="795089"/>
          </a:xfrm>
          <a:prstGeom prst="rect">
            <a:avLst/>
          </a:prstGeom>
        </p:spPr>
        <p:txBody>
          <a:bodyPr wrap="square" lIns="0" tIns="0" rIns="0" bIns="0" rtlCol="0" anchor="t">
            <a:spAutoFit/>
          </a:bodyPr>
          <a:lstStyle/>
          <a:p>
            <a:pPr algn="just">
              <a:lnSpc>
                <a:spcPts val="6180"/>
              </a:lnSpc>
            </a:pPr>
            <a:r>
              <a:rPr lang="en-US" sz="5400" spc="119" dirty="0">
                <a:solidFill>
                  <a:srgbClr val="305578"/>
                </a:solidFill>
                <a:latin typeface="The Seasons Bold"/>
                <a:ea typeface="The Seasons Bold"/>
                <a:cs typeface="The Seasons Bold"/>
                <a:sym typeface="The Seasons Bold"/>
              </a:rPr>
              <a:t>ON THE RADAR – Treasury Bid</a:t>
            </a:r>
          </a:p>
        </p:txBody>
      </p:sp>
      <p:sp>
        <p:nvSpPr>
          <p:cNvPr id="3" name="AutoShape 3">
            <a:extLst>
              <a:ext uri="{FF2B5EF4-FFF2-40B4-BE49-F238E27FC236}">
                <a16:creationId xmlns:a16="http://schemas.microsoft.com/office/drawing/2014/main" id="{686D5C00-B4FA-0ABF-3860-0392E708E66B}"/>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4" name="TextBox 14">
            <a:extLst>
              <a:ext uri="{FF2B5EF4-FFF2-40B4-BE49-F238E27FC236}">
                <a16:creationId xmlns:a16="http://schemas.microsoft.com/office/drawing/2014/main" id="{0A6F5BD8-B966-3B87-73CD-1A0C6E3D4D18}"/>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7D647E1A-A58E-8D65-ACD6-FDB871B58BFD}"/>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17</a:t>
            </a:r>
          </a:p>
        </p:txBody>
      </p:sp>
      <p:sp>
        <p:nvSpPr>
          <p:cNvPr id="16" name="TextBox 16">
            <a:extLst>
              <a:ext uri="{FF2B5EF4-FFF2-40B4-BE49-F238E27FC236}">
                <a16:creationId xmlns:a16="http://schemas.microsoft.com/office/drawing/2014/main" id="{F657555D-99A6-71F8-DC44-AE3489F45D39}"/>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048487BA-F674-7416-74FE-EE1F1FE99964}"/>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4" name="TextBox 3">
            <a:extLst>
              <a:ext uri="{FF2B5EF4-FFF2-40B4-BE49-F238E27FC236}">
                <a16:creationId xmlns:a16="http://schemas.microsoft.com/office/drawing/2014/main" id="{FC03AD33-AA90-2ABC-A88D-3F06315E5091}"/>
              </a:ext>
            </a:extLst>
          </p:cNvPr>
          <p:cNvSpPr txBox="1"/>
          <p:nvPr/>
        </p:nvSpPr>
        <p:spPr>
          <a:xfrm>
            <a:off x="1047750" y="2324100"/>
            <a:ext cx="14031123" cy="7109639"/>
          </a:xfrm>
          <a:prstGeom prst="rect">
            <a:avLst/>
          </a:prstGeom>
          <a:noFill/>
        </p:spPr>
        <p:txBody>
          <a:bodyPr wrap="square" rtlCol="0">
            <a:spAutoFit/>
          </a:bodyPr>
          <a:lstStyle/>
          <a:p>
            <a:pPr lvl="1"/>
            <a:r>
              <a:rPr lang="mi-NZ" sz="3200" dirty="0">
                <a:latin typeface="Aptos Display" panose="020B0004020202020204" pitchFamily="34" charset="0"/>
              </a:rPr>
              <a:t>Collaborating as a group of 6 IMPBs to seek new money in the fundig period 1 July 2025 – 30 June 2030 for shared priorities in: </a:t>
            </a:r>
          </a:p>
          <a:p>
            <a:pPr lvl="1"/>
            <a:endParaRPr lang="mi-NZ" sz="3200" dirty="0">
              <a:latin typeface="Aptos Display" panose="020B0004020202020204" pitchFamily="34" charset="0"/>
            </a:endParaRPr>
          </a:p>
          <a:p>
            <a:pPr marL="742950" lvl="1" indent="-285750">
              <a:buFont typeface="Arial" panose="020B0604020202020204" pitchFamily="34" charset="0"/>
              <a:buChar char="•"/>
            </a:pPr>
            <a:r>
              <a:rPr lang="mi-NZ" sz="3200" dirty="0">
                <a:latin typeface="Aptos Display" panose="020B0004020202020204" pitchFamily="34" charset="0"/>
              </a:rPr>
              <a:t>Oral Health | to address gaps and poor dental outcomes for tamariki and rangatahi Māori as well as high needs pākeke</a:t>
            </a:r>
          </a:p>
          <a:p>
            <a:pPr marL="742950" lvl="1" indent="-285750">
              <a:buFont typeface="Arial" panose="020B0604020202020204" pitchFamily="34" charset="0"/>
              <a:buChar char="•"/>
            </a:pPr>
            <a:endParaRPr lang="mi-NZ" sz="3200" dirty="0">
              <a:latin typeface="Aptos Display" panose="020B0004020202020204" pitchFamily="34" charset="0"/>
            </a:endParaRPr>
          </a:p>
          <a:p>
            <a:pPr marL="742950" lvl="1" indent="-285750">
              <a:buFont typeface="Arial" panose="020B0604020202020204" pitchFamily="34" charset="0"/>
              <a:buChar char="•"/>
            </a:pPr>
            <a:r>
              <a:rPr lang="mi-NZ" sz="3200" dirty="0">
                <a:latin typeface="Aptos Display" panose="020B0004020202020204" pitchFamily="34" charset="0"/>
              </a:rPr>
              <a:t>Kahu Taurima (first 2000 days) | building on the current initial investment and expanding current services to extend reach especially into rural communities,  and preparing for future population growth</a:t>
            </a:r>
          </a:p>
          <a:p>
            <a:pPr marL="742950" lvl="1" indent="-285750">
              <a:buFont typeface="Arial" panose="020B0604020202020204" pitchFamily="34" charset="0"/>
              <a:buChar char="•"/>
            </a:pPr>
            <a:endParaRPr lang="mi-NZ" sz="3200" dirty="0">
              <a:latin typeface="Aptos Display" panose="020B0004020202020204" pitchFamily="34" charset="0"/>
            </a:endParaRPr>
          </a:p>
          <a:p>
            <a:pPr marL="742950" lvl="1" indent="-285750">
              <a:buFont typeface="Arial" panose="020B0604020202020204" pitchFamily="34" charset="0"/>
              <a:buChar char="•"/>
            </a:pPr>
            <a:r>
              <a:rPr lang="mi-NZ" sz="3200" dirty="0">
                <a:latin typeface="Aptos Display" panose="020B0004020202020204" pitchFamily="34" charset="0"/>
              </a:rPr>
              <a:t>Workforce Development | boosting workforce investment to cater for Māori population growth</a:t>
            </a:r>
          </a:p>
          <a:p>
            <a:pPr lvl="1"/>
            <a:endParaRPr lang="en-NZ" dirty="0"/>
          </a:p>
          <a:p>
            <a:pPr lvl="1"/>
            <a:endParaRPr lang="en-NZ" dirty="0"/>
          </a:p>
          <a:p>
            <a:pPr lvl="1"/>
            <a:endParaRPr lang="en-NZ" dirty="0"/>
          </a:p>
          <a:p>
            <a:pPr lvl="1"/>
            <a:r>
              <a:rPr lang="en-NZ" dirty="0"/>
              <a:t> </a:t>
            </a:r>
          </a:p>
        </p:txBody>
      </p:sp>
    </p:spTree>
    <p:extLst>
      <p:ext uri="{BB962C8B-B14F-4D97-AF65-F5344CB8AC3E}">
        <p14:creationId xmlns:p14="http://schemas.microsoft.com/office/powerpoint/2010/main" val="44622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96FF-0900-C44E-D327-E189CFD95F2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C938F0-FC59-5CEE-BEBE-A48FA6B67095}"/>
              </a:ext>
            </a:extLst>
          </p:cNvPr>
          <p:cNvSpPr txBox="1"/>
          <p:nvPr/>
        </p:nvSpPr>
        <p:spPr>
          <a:xfrm>
            <a:off x="2620472" y="950472"/>
            <a:ext cx="12047127"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NEXT STEPS</a:t>
            </a:r>
          </a:p>
        </p:txBody>
      </p:sp>
      <p:sp>
        <p:nvSpPr>
          <p:cNvPr id="6" name="AutoShape 6">
            <a:extLst>
              <a:ext uri="{FF2B5EF4-FFF2-40B4-BE49-F238E27FC236}">
                <a16:creationId xmlns:a16="http://schemas.microsoft.com/office/drawing/2014/main" id="{260D4333-8E25-99CB-A986-2C3D6FA107FA}"/>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08CDFDDA-2258-145E-D38F-8249D89C3129}"/>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FDC6ED04-76D6-0B57-A811-5A5F1E018536}"/>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18</a:t>
            </a:r>
          </a:p>
        </p:txBody>
      </p:sp>
      <p:sp>
        <p:nvSpPr>
          <p:cNvPr id="12" name="TextBox 12">
            <a:extLst>
              <a:ext uri="{FF2B5EF4-FFF2-40B4-BE49-F238E27FC236}">
                <a16:creationId xmlns:a16="http://schemas.microsoft.com/office/drawing/2014/main" id="{3B7FA921-A869-35FF-81A8-CA45E4A6C867}"/>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672E7857-16DC-9F32-A6D6-DEAA76E2518E}"/>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3D22B4F6-229D-08D4-EB05-381A7979CBD2}"/>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sp>
        <p:nvSpPr>
          <p:cNvPr id="5" name="TextBox 4">
            <a:extLst>
              <a:ext uri="{FF2B5EF4-FFF2-40B4-BE49-F238E27FC236}">
                <a16:creationId xmlns:a16="http://schemas.microsoft.com/office/drawing/2014/main" id="{5D7682E2-C008-508B-CEF0-68BAABE5FECD}"/>
              </a:ext>
            </a:extLst>
          </p:cNvPr>
          <p:cNvSpPr txBox="1"/>
          <p:nvPr/>
        </p:nvSpPr>
        <p:spPr>
          <a:xfrm>
            <a:off x="2285999" y="2552701"/>
            <a:ext cx="5900153" cy="6001643"/>
          </a:xfrm>
          <a:prstGeom prst="rect">
            <a:avLst/>
          </a:prstGeom>
          <a:noFill/>
        </p:spPr>
        <p:txBody>
          <a:bodyPr wrap="square" rtlCol="0">
            <a:spAutoFit/>
          </a:bodyPr>
          <a:lstStyle/>
          <a:p>
            <a:pPr marL="342900" indent="-342900">
              <a:buFont typeface="Arial" panose="020B0604020202020204" pitchFamily="34" charset="0"/>
              <a:buChar char="•"/>
            </a:pPr>
            <a:r>
              <a:rPr lang="mi-NZ" sz="2400" dirty="0">
                <a:solidFill>
                  <a:srgbClr val="0070C0"/>
                </a:solidFill>
              </a:rPr>
              <a:t>Announce/introduce Advisory Panel to enable collaboration and empowerment </a:t>
            </a:r>
          </a:p>
          <a:p>
            <a:pPr marL="342900" indent="-342900">
              <a:buFont typeface="Arial" panose="020B0604020202020204" pitchFamily="34" charset="0"/>
              <a:buChar char="•"/>
            </a:pPr>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Review feedback on the Community Health Plan from Te Whatu Ora</a:t>
            </a:r>
          </a:p>
          <a:p>
            <a:pPr marL="342900" indent="-342900">
              <a:buFont typeface="Arial" panose="020B0604020202020204" pitchFamily="34" charset="0"/>
              <a:buChar char="•"/>
            </a:pPr>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Ensure our priorities are captured in Regional Health and Wellbeing Plans</a:t>
            </a:r>
          </a:p>
          <a:p>
            <a:pPr marL="342900" indent="-342900">
              <a:buFont typeface="Arial" panose="020B0604020202020204" pitchFamily="34" charset="0"/>
              <a:buChar char="•"/>
            </a:pPr>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Continue to grow capability in the areas of commissioning, social investment, insights and intelligence.</a:t>
            </a:r>
          </a:p>
          <a:p>
            <a:pPr marL="342900" indent="-342900">
              <a:buFont typeface="Arial" panose="020B0604020202020204" pitchFamily="34" charset="0"/>
              <a:buChar char="•"/>
            </a:pPr>
            <a:endParaRPr lang="mi-NZ" sz="2400" dirty="0">
              <a:solidFill>
                <a:srgbClr val="0070C0"/>
              </a:solidFill>
            </a:endParaRPr>
          </a:p>
          <a:p>
            <a:pPr marL="342900" indent="-342900">
              <a:buFont typeface="Arial" panose="020B0604020202020204" pitchFamily="34" charset="0"/>
              <a:buChar char="•"/>
            </a:pPr>
            <a:r>
              <a:rPr lang="mi-NZ" sz="2400" dirty="0">
                <a:solidFill>
                  <a:srgbClr val="0070C0"/>
                </a:solidFill>
              </a:rPr>
              <a:t>Publish DASHBOARDS to encourage awareness and involvement in tracking the performance of the Health System.</a:t>
            </a:r>
          </a:p>
        </p:txBody>
      </p:sp>
      <p:pic>
        <p:nvPicPr>
          <p:cNvPr id="4" name="Picture 3">
            <a:extLst>
              <a:ext uri="{FF2B5EF4-FFF2-40B4-BE49-F238E27FC236}">
                <a16:creationId xmlns:a16="http://schemas.microsoft.com/office/drawing/2014/main" id="{7BA2363C-B9AC-91B8-218A-AD2BAC6544F4}"/>
              </a:ext>
            </a:extLst>
          </p:cNvPr>
          <p:cNvPicPr>
            <a:picLocks noChangeAspect="1"/>
          </p:cNvPicPr>
          <p:nvPr/>
        </p:nvPicPr>
        <p:blipFill>
          <a:blip r:embed="rId6"/>
          <a:stretch>
            <a:fillRect/>
          </a:stretch>
        </p:blipFill>
        <p:spPr>
          <a:xfrm>
            <a:off x="8243350" y="1181100"/>
            <a:ext cx="7631616" cy="7179569"/>
          </a:xfrm>
          <a:prstGeom prst="rect">
            <a:avLst/>
          </a:prstGeom>
        </p:spPr>
      </p:pic>
    </p:spTree>
    <p:extLst>
      <p:ext uri="{BB962C8B-B14F-4D97-AF65-F5344CB8AC3E}">
        <p14:creationId xmlns:p14="http://schemas.microsoft.com/office/powerpoint/2010/main" val="262859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7282" y="1131833"/>
            <a:ext cx="5039244" cy="1297035"/>
          </a:xfrm>
          <a:prstGeom prst="rect">
            <a:avLst/>
          </a:prstGeom>
        </p:spPr>
        <p:txBody>
          <a:bodyPr lIns="0" tIns="0" rIns="0" bIns="0" rtlCol="0" anchor="t">
            <a:spAutoFit/>
          </a:bodyPr>
          <a:lstStyle/>
          <a:p>
            <a:pPr algn="l">
              <a:lnSpc>
                <a:spcPts val="9097"/>
              </a:lnSpc>
            </a:pPr>
            <a:r>
              <a:rPr lang="en-US" sz="6498" spc="344">
                <a:solidFill>
                  <a:srgbClr val="305578"/>
                </a:solidFill>
                <a:latin typeface="The Seasons Bold"/>
                <a:ea typeface="The Seasons Bold"/>
                <a:cs typeface="The Seasons Bold"/>
                <a:sym typeface="The Seasons Bold"/>
              </a:rPr>
              <a:t>AGENDA</a:t>
            </a:r>
          </a:p>
        </p:txBody>
      </p:sp>
      <p:sp>
        <p:nvSpPr>
          <p:cNvPr id="3" name="TextBox 3"/>
          <p:cNvSpPr txBox="1"/>
          <p:nvPr/>
        </p:nvSpPr>
        <p:spPr>
          <a:xfrm>
            <a:off x="1392938" y="3912040"/>
            <a:ext cx="3223531" cy="396875"/>
          </a:xfrm>
          <a:prstGeom prst="rect">
            <a:avLst/>
          </a:prstGeom>
        </p:spPr>
        <p:txBody>
          <a:bodyPr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01. Context</a:t>
            </a:r>
          </a:p>
        </p:txBody>
      </p:sp>
      <p:sp>
        <p:nvSpPr>
          <p:cNvPr id="4" name="TextBox 4"/>
          <p:cNvSpPr txBox="1"/>
          <p:nvPr/>
        </p:nvSpPr>
        <p:spPr>
          <a:xfrm>
            <a:off x="5482071" y="3912040"/>
            <a:ext cx="4881129" cy="399340"/>
          </a:xfrm>
          <a:prstGeom prst="rect">
            <a:avLst/>
          </a:prstGeom>
        </p:spPr>
        <p:txBody>
          <a:bodyPr wrap="square"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02. Progress</a:t>
            </a:r>
          </a:p>
        </p:txBody>
      </p:sp>
      <p:sp>
        <p:nvSpPr>
          <p:cNvPr id="5" name="TextBox 5"/>
          <p:cNvSpPr txBox="1"/>
          <p:nvPr/>
        </p:nvSpPr>
        <p:spPr>
          <a:xfrm>
            <a:off x="1412991" y="6473361"/>
            <a:ext cx="3618848" cy="399340"/>
          </a:xfrm>
          <a:prstGeom prst="rect">
            <a:avLst/>
          </a:prstGeom>
        </p:spPr>
        <p:txBody>
          <a:bodyPr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03. Priorities</a:t>
            </a:r>
          </a:p>
        </p:txBody>
      </p:sp>
      <p:sp>
        <p:nvSpPr>
          <p:cNvPr id="6" name="TextBox 6"/>
          <p:cNvSpPr txBox="1"/>
          <p:nvPr/>
        </p:nvSpPr>
        <p:spPr>
          <a:xfrm>
            <a:off x="5489509" y="6473361"/>
            <a:ext cx="3425891" cy="396875"/>
          </a:xfrm>
          <a:prstGeom prst="rect">
            <a:avLst/>
          </a:prstGeom>
        </p:spPr>
        <p:txBody>
          <a:bodyPr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04. On the radar</a:t>
            </a:r>
          </a:p>
        </p:txBody>
      </p:sp>
      <p:sp>
        <p:nvSpPr>
          <p:cNvPr id="7" name="TextBox 7"/>
          <p:cNvSpPr txBox="1"/>
          <p:nvPr/>
        </p:nvSpPr>
        <p:spPr>
          <a:xfrm>
            <a:off x="9559866" y="6473361"/>
            <a:ext cx="4069080" cy="396875"/>
          </a:xfrm>
          <a:prstGeom prst="rect">
            <a:avLst/>
          </a:prstGeom>
        </p:spPr>
        <p:txBody>
          <a:bodyPr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05. What’s next?</a:t>
            </a:r>
          </a:p>
        </p:txBody>
      </p:sp>
      <p:sp>
        <p:nvSpPr>
          <p:cNvPr id="8" name="AutoShape 8"/>
          <p:cNvSpPr/>
          <p:nvPr/>
        </p:nvSpPr>
        <p:spPr>
          <a:xfrm flipH="1">
            <a:off x="1412991" y="3411977"/>
            <a:ext cx="3584977" cy="0"/>
          </a:xfrm>
          <a:prstGeom prst="line">
            <a:avLst/>
          </a:prstGeom>
          <a:ln w="17145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9" name="AutoShape 9"/>
          <p:cNvSpPr/>
          <p:nvPr/>
        </p:nvSpPr>
        <p:spPr>
          <a:xfrm flipH="1">
            <a:off x="5482071" y="3411977"/>
            <a:ext cx="3584977" cy="0"/>
          </a:xfrm>
          <a:prstGeom prst="line">
            <a:avLst/>
          </a:prstGeom>
          <a:ln w="17145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0" name="AutoShape 10"/>
          <p:cNvSpPr/>
          <p:nvPr/>
        </p:nvSpPr>
        <p:spPr>
          <a:xfrm flipH="1">
            <a:off x="1412991" y="5971492"/>
            <a:ext cx="3584977" cy="0"/>
          </a:xfrm>
          <a:prstGeom prst="line">
            <a:avLst/>
          </a:prstGeom>
          <a:ln w="17145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1" name="AutoShape 11"/>
          <p:cNvSpPr/>
          <p:nvPr/>
        </p:nvSpPr>
        <p:spPr>
          <a:xfrm flipH="1">
            <a:off x="5482071" y="5971492"/>
            <a:ext cx="3584977" cy="0"/>
          </a:xfrm>
          <a:prstGeom prst="line">
            <a:avLst/>
          </a:prstGeom>
          <a:ln w="17145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2" name="AutoShape 12"/>
          <p:cNvSpPr/>
          <p:nvPr/>
        </p:nvSpPr>
        <p:spPr>
          <a:xfrm flipH="1">
            <a:off x="9576868" y="5971492"/>
            <a:ext cx="3584977" cy="0"/>
          </a:xfrm>
          <a:prstGeom prst="line">
            <a:avLst/>
          </a:prstGeom>
          <a:ln w="17145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Freeform 13"/>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14" name="Freeform 14"/>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sp>
        <p:nvSpPr>
          <p:cNvPr id="15" name="AutoShape 15"/>
          <p:cNvSpPr/>
          <p:nvPr/>
        </p:nvSpPr>
        <p:spPr>
          <a:xfrm flipV="1">
            <a:off x="1415595" y="125744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6" name="TextBox 16"/>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7" name="TextBox 17"/>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2</a:t>
            </a:r>
          </a:p>
        </p:txBody>
      </p:sp>
      <p:sp>
        <p:nvSpPr>
          <p:cNvPr id="18" name="TextBox 18"/>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07368" y="6143133"/>
            <a:ext cx="5336632" cy="342900"/>
          </a:xfrm>
          <a:prstGeom prst="rect">
            <a:avLst/>
          </a:prstGeom>
        </p:spPr>
        <p:txBody>
          <a:bodyPr lIns="0" tIns="0" rIns="0" bIns="0" rtlCol="0" anchor="t">
            <a:spAutoFit/>
          </a:bodyPr>
          <a:lstStyle/>
          <a:p>
            <a:pPr algn="ctr">
              <a:lnSpc>
                <a:spcPts val="2774"/>
              </a:lnSpc>
            </a:pPr>
            <a:r>
              <a:rPr lang="en-US" sz="2499">
                <a:solidFill>
                  <a:srgbClr val="0D0D0D"/>
                </a:solidFill>
                <a:latin typeface="Libre Franklin Bold"/>
                <a:ea typeface="Libre Franklin Bold"/>
                <a:cs typeface="Libre Franklin Bold"/>
                <a:sym typeface="Libre Franklin Bold"/>
              </a:rPr>
              <a:t>Kerri Nuku </a:t>
            </a:r>
            <a:r>
              <a:rPr lang="en-US" sz="2499">
                <a:solidFill>
                  <a:srgbClr val="0D0D0D"/>
                </a:solidFill>
                <a:latin typeface="Libre Franklin"/>
                <a:ea typeface="Libre Franklin"/>
                <a:cs typeface="Libre Franklin"/>
                <a:sym typeface="Libre Franklin"/>
              </a:rPr>
              <a:t>| Co-Chair</a:t>
            </a:r>
          </a:p>
        </p:txBody>
      </p:sp>
      <p:sp>
        <p:nvSpPr>
          <p:cNvPr id="3" name="AutoShape 3"/>
          <p:cNvSpPr/>
          <p:nvPr/>
        </p:nvSpPr>
        <p:spPr>
          <a:xfrm flipH="1" flipV="1">
            <a:off x="3807368" y="4243007"/>
            <a:ext cx="10673264" cy="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4" name="TextBox 4"/>
          <p:cNvSpPr txBox="1"/>
          <p:nvPr/>
        </p:nvSpPr>
        <p:spPr>
          <a:xfrm>
            <a:off x="9144000" y="6143133"/>
            <a:ext cx="5336632" cy="342900"/>
          </a:xfrm>
          <a:prstGeom prst="rect">
            <a:avLst/>
          </a:prstGeom>
        </p:spPr>
        <p:txBody>
          <a:bodyPr lIns="0" tIns="0" rIns="0" bIns="0" rtlCol="0" anchor="t">
            <a:spAutoFit/>
          </a:bodyPr>
          <a:lstStyle/>
          <a:p>
            <a:pPr algn="ctr">
              <a:lnSpc>
                <a:spcPts val="2774"/>
              </a:lnSpc>
            </a:pPr>
            <a:r>
              <a:rPr lang="en-US" sz="2499">
                <a:solidFill>
                  <a:srgbClr val="0D0D0D"/>
                </a:solidFill>
                <a:latin typeface="Libre Franklin Bold"/>
                <a:ea typeface="Libre Franklin Bold"/>
                <a:cs typeface="Libre Franklin Bold"/>
                <a:sym typeface="Libre Franklin Bold"/>
              </a:rPr>
              <a:t>Lewis R﻿atapu </a:t>
            </a:r>
            <a:r>
              <a:rPr lang="en-US" sz="2499">
                <a:solidFill>
                  <a:srgbClr val="0D0D0D"/>
                </a:solidFill>
                <a:latin typeface="Libre Franklin"/>
                <a:ea typeface="Libre Franklin"/>
                <a:cs typeface="Libre Franklin"/>
                <a:sym typeface="Libre Franklin"/>
              </a:rPr>
              <a:t>| Co-Chair</a:t>
            </a:r>
          </a:p>
        </p:txBody>
      </p:sp>
      <p:sp>
        <p:nvSpPr>
          <p:cNvPr id="5" name="TextBox 5"/>
          <p:cNvSpPr txBox="1"/>
          <p:nvPr/>
        </p:nvSpPr>
        <p:spPr>
          <a:xfrm>
            <a:off x="3807368" y="6773802"/>
            <a:ext cx="5336632" cy="342900"/>
          </a:xfrm>
          <a:prstGeom prst="rect">
            <a:avLst/>
          </a:prstGeom>
        </p:spPr>
        <p:txBody>
          <a:bodyPr lIns="0" tIns="0" rIns="0" bIns="0" rtlCol="0" anchor="t">
            <a:spAutoFit/>
          </a:bodyPr>
          <a:lstStyle/>
          <a:p>
            <a:pPr algn="ctr">
              <a:lnSpc>
                <a:spcPts val="2774"/>
              </a:lnSpc>
            </a:pPr>
            <a:r>
              <a:rPr lang="en-US" sz="2499" u="sng">
                <a:solidFill>
                  <a:srgbClr val="0D0D0D"/>
                </a:solidFill>
                <a:latin typeface="Libre Franklin"/>
                <a:ea typeface="Libre Franklin"/>
                <a:cs typeface="Libre Franklin"/>
                <a:sym typeface="Libre Franklin"/>
                <a:hlinkClick r:id="rId2" tooltip="mailto:nukuz@xtra.co.nz"/>
              </a:rPr>
              <a:t>nukuz@xtra.co.nz</a:t>
            </a:r>
          </a:p>
        </p:txBody>
      </p:sp>
      <p:sp>
        <p:nvSpPr>
          <p:cNvPr id="6" name="TextBox 6"/>
          <p:cNvSpPr txBox="1"/>
          <p:nvPr/>
        </p:nvSpPr>
        <p:spPr>
          <a:xfrm>
            <a:off x="9144000" y="6773802"/>
            <a:ext cx="5336632" cy="342900"/>
          </a:xfrm>
          <a:prstGeom prst="rect">
            <a:avLst/>
          </a:prstGeom>
        </p:spPr>
        <p:txBody>
          <a:bodyPr lIns="0" tIns="0" rIns="0" bIns="0" rtlCol="0" anchor="t">
            <a:spAutoFit/>
          </a:bodyPr>
          <a:lstStyle/>
          <a:p>
            <a:pPr algn="ctr">
              <a:lnSpc>
                <a:spcPts val="2774"/>
              </a:lnSpc>
            </a:pPr>
            <a:r>
              <a:rPr lang="en-US" sz="2499" u="sng">
                <a:solidFill>
                  <a:srgbClr val="0D0D0D"/>
                </a:solidFill>
                <a:latin typeface="Libre Franklin"/>
                <a:ea typeface="Libre Franklin"/>
                <a:cs typeface="Libre Franklin"/>
                <a:sym typeface="Libre Franklin"/>
                <a:hlinkClick r:id="rId3" tooltip="mailto:lewis.ratapu@ttpb.maori.nz"/>
              </a:rPr>
              <a:t>lewis.ratapu@ttpb.maori.nz</a:t>
            </a:r>
          </a:p>
        </p:txBody>
      </p:sp>
      <p:sp>
        <p:nvSpPr>
          <p:cNvPr id="7" name="TextBox 7"/>
          <p:cNvSpPr txBox="1"/>
          <p:nvPr/>
        </p:nvSpPr>
        <p:spPr>
          <a:xfrm>
            <a:off x="4677573" y="1729229"/>
            <a:ext cx="8932855" cy="1507221"/>
          </a:xfrm>
          <a:prstGeom prst="rect">
            <a:avLst/>
          </a:prstGeom>
        </p:spPr>
        <p:txBody>
          <a:bodyPr lIns="0" tIns="0" rIns="0" bIns="0" rtlCol="0" anchor="t">
            <a:spAutoFit/>
          </a:bodyPr>
          <a:lstStyle/>
          <a:p>
            <a:pPr algn="ctr">
              <a:lnSpc>
                <a:spcPts val="10637"/>
              </a:lnSpc>
            </a:pPr>
            <a:r>
              <a:rPr lang="en-US" sz="7598" spc="1094">
                <a:solidFill>
                  <a:srgbClr val="305578"/>
                </a:solidFill>
                <a:latin typeface="The Seasons Bold"/>
                <a:ea typeface="The Seasons Bold"/>
                <a:cs typeface="The Seasons Bold"/>
                <a:sym typeface="The Seasons Bold"/>
              </a:rPr>
              <a:t>TIHEI TĀKITIMU</a:t>
            </a:r>
          </a:p>
        </p:txBody>
      </p:sp>
      <p:sp>
        <p:nvSpPr>
          <p:cNvPr id="8" name="TextBox 8"/>
          <p:cNvSpPr txBox="1"/>
          <p:nvPr/>
        </p:nvSpPr>
        <p:spPr>
          <a:xfrm>
            <a:off x="4677573" y="3318345"/>
            <a:ext cx="8932855" cy="480984"/>
          </a:xfrm>
          <a:prstGeom prst="rect">
            <a:avLst/>
          </a:prstGeom>
        </p:spPr>
        <p:txBody>
          <a:bodyPr lIns="0" tIns="0" rIns="0" bIns="0" rtlCol="0" anchor="t">
            <a:spAutoFit/>
          </a:bodyPr>
          <a:lstStyle/>
          <a:p>
            <a:pPr algn="ctr">
              <a:lnSpc>
                <a:spcPts val="3939"/>
              </a:lnSpc>
            </a:pPr>
            <a:r>
              <a:rPr lang="en-US" sz="2813" spc="739">
                <a:solidFill>
                  <a:srgbClr val="64A3C1"/>
                </a:solidFill>
                <a:latin typeface="DM Sans"/>
                <a:ea typeface="DM Sans"/>
                <a:cs typeface="DM Sans"/>
                <a:sym typeface="DM Sans"/>
              </a:rPr>
              <a:t>IWI MĀORI PARTNERSHIP BOARD</a:t>
            </a:r>
          </a:p>
        </p:txBody>
      </p:sp>
      <p:sp>
        <p:nvSpPr>
          <p:cNvPr id="9" name="TextBox 9"/>
          <p:cNvSpPr txBox="1"/>
          <p:nvPr/>
        </p:nvSpPr>
        <p:spPr>
          <a:xfrm>
            <a:off x="5490864" y="4939261"/>
            <a:ext cx="7308027" cy="496316"/>
          </a:xfrm>
          <a:prstGeom prst="rect">
            <a:avLst/>
          </a:prstGeom>
        </p:spPr>
        <p:txBody>
          <a:bodyPr lIns="0" tIns="0" rIns="0" bIns="0" rtlCol="0" anchor="t">
            <a:spAutoFit/>
          </a:bodyPr>
          <a:lstStyle/>
          <a:p>
            <a:pPr algn="ctr">
              <a:lnSpc>
                <a:spcPts val="3936"/>
              </a:lnSpc>
            </a:pPr>
            <a:r>
              <a:rPr lang="en-US" sz="3099" spc="61">
                <a:solidFill>
                  <a:srgbClr val="305578"/>
                </a:solidFill>
                <a:latin typeface="DM Sans Bold"/>
                <a:ea typeface="DM Sans Bold"/>
                <a:cs typeface="DM Sans Bold"/>
                <a:sym typeface="DM Sans Bold"/>
              </a:rPr>
              <a:t>PĀTAI / QUESTIONS</a:t>
            </a:r>
          </a:p>
        </p:txBody>
      </p:sp>
      <p:sp>
        <p:nvSpPr>
          <p:cNvPr id="10" name="TextBox 10"/>
          <p:cNvSpPr txBox="1"/>
          <p:nvPr/>
        </p:nvSpPr>
        <p:spPr>
          <a:xfrm>
            <a:off x="5490864" y="7802502"/>
            <a:ext cx="7308027" cy="459994"/>
          </a:xfrm>
          <a:prstGeom prst="rect">
            <a:avLst/>
          </a:prstGeom>
        </p:spPr>
        <p:txBody>
          <a:bodyPr lIns="0" tIns="0" rIns="0" bIns="0" rtlCol="0" anchor="t">
            <a:spAutoFit/>
          </a:bodyPr>
          <a:lstStyle/>
          <a:p>
            <a:pPr algn="ctr">
              <a:lnSpc>
                <a:spcPts val="3682"/>
              </a:lnSpc>
            </a:pPr>
            <a:r>
              <a:rPr lang="en-US" sz="2899" u="sng" spc="57">
                <a:solidFill>
                  <a:srgbClr val="64A3C1"/>
                </a:solidFill>
                <a:latin typeface="DM Sans Bold"/>
                <a:ea typeface="DM Sans Bold"/>
                <a:cs typeface="DM Sans Bold"/>
                <a:sym typeface="DM Sans Bold"/>
                <a:hlinkClick r:id="rId4" tooltip="http://www.ttpb.maori.nz/"/>
              </a:rPr>
              <a:t>www.ttpb.maori.nz</a:t>
            </a:r>
          </a:p>
        </p:txBody>
      </p:sp>
      <p:sp>
        <p:nvSpPr>
          <p:cNvPr id="11" name="Freeform 11"/>
          <p:cNvSpPr/>
          <p:nvPr/>
        </p:nvSpPr>
        <p:spPr>
          <a:xfrm rot="5400000" flipV="1">
            <a:off x="12149806" y="4157325"/>
            <a:ext cx="10296345" cy="1980573"/>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5">
              <a:extLst>
                <a:ext uri="{96DAC541-7B7A-43D3-8B79-37D633B846F1}">
                  <asvg:svgBlip xmlns:asvg="http://schemas.microsoft.com/office/drawing/2016/SVG/main" r:embed="rId6"/>
                </a:ext>
              </a:extLst>
            </a:blip>
            <a:stretch>
              <a:fillRect b="-12715"/>
            </a:stretch>
          </a:blipFill>
        </p:spPr>
        <p:txBody>
          <a:bodyPr/>
          <a:lstStyle/>
          <a:p>
            <a:endParaRPr lang="en-NZ"/>
          </a:p>
        </p:txBody>
      </p:sp>
      <p:sp>
        <p:nvSpPr>
          <p:cNvPr id="13" name="Freeform 13"/>
          <p:cNvSpPr/>
          <p:nvPr/>
        </p:nvSpPr>
        <p:spPr>
          <a:xfrm rot="16200000" flipV="1">
            <a:off x="-4271519" y="4272448"/>
            <a:ext cx="10288122" cy="1742105"/>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5">
              <a:extLst>
                <a:ext uri="{96DAC541-7B7A-43D3-8B79-37D633B846F1}">
                  <asvg:svgBlip xmlns:asvg="http://schemas.microsoft.com/office/drawing/2016/SVG/main" r:embed="rId6"/>
                </a:ext>
              </a:extLst>
            </a:blip>
            <a:stretch>
              <a:fillRect b="-12715"/>
            </a:stretch>
          </a:blipFill>
        </p:spPr>
        <p:txBody>
          <a:bodyPr/>
          <a:lstStyle/>
          <a:p>
            <a:endParaRPr lang="en-N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CB59-66E8-7BDF-AA1B-A53246AB5B9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AD6FF2-2638-F91C-C506-B0BAB8C59E1F}"/>
              </a:ext>
            </a:extLst>
          </p:cNvPr>
          <p:cNvSpPr txBox="1"/>
          <p:nvPr/>
        </p:nvSpPr>
        <p:spPr>
          <a:xfrm>
            <a:off x="1340091" y="626177"/>
            <a:ext cx="11766307" cy="795089"/>
          </a:xfrm>
          <a:prstGeom prst="rect">
            <a:avLst/>
          </a:prstGeom>
        </p:spPr>
        <p:txBody>
          <a:bodyPr wrap="square" lIns="0" tIns="0" rIns="0" bIns="0" rtlCol="0" anchor="t">
            <a:spAutoFit/>
          </a:bodyPr>
          <a:lstStyle/>
          <a:p>
            <a:pPr algn="just">
              <a:lnSpc>
                <a:spcPts val="6180"/>
              </a:lnSpc>
            </a:pPr>
            <a:r>
              <a:rPr lang="en-US" sz="6600" spc="119" dirty="0">
                <a:solidFill>
                  <a:srgbClr val="305578"/>
                </a:solidFill>
                <a:latin typeface="The Seasons Bold"/>
                <a:ea typeface="The Seasons Bold"/>
                <a:cs typeface="The Seasons Bold"/>
                <a:sym typeface="The Seasons Bold"/>
              </a:rPr>
              <a:t>CONTEXT – OUR PURPOSE</a:t>
            </a:r>
          </a:p>
        </p:txBody>
      </p:sp>
      <p:sp>
        <p:nvSpPr>
          <p:cNvPr id="3" name="AutoShape 3">
            <a:extLst>
              <a:ext uri="{FF2B5EF4-FFF2-40B4-BE49-F238E27FC236}">
                <a16:creationId xmlns:a16="http://schemas.microsoft.com/office/drawing/2014/main" id="{95596928-1E15-349C-563F-0169BE047778}"/>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3" name="TextBox 13">
            <a:extLst>
              <a:ext uri="{FF2B5EF4-FFF2-40B4-BE49-F238E27FC236}">
                <a16:creationId xmlns:a16="http://schemas.microsoft.com/office/drawing/2014/main" id="{1689D187-93A0-60CA-7360-A4218B08858C}"/>
              </a:ext>
            </a:extLst>
          </p:cNvPr>
          <p:cNvSpPr txBox="1"/>
          <p:nvPr/>
        </p:nvSpPr>
        <p:spPr>
          <a:xfrm>
            <a:off x="1143000" y="2476500"/>
            <a:ext cx="14145162" cy="6647974"/>
          </a:xfrm>
          <a:prstGeom prst="rect">
            <a:avLst/>
          </a:prstGeom>
        </p:spPr>
        <p:txBody>
          <a:bodyPr lIns="0" tIns="0" rIns="0" bIns="0" rtlCol="0" anchor="t">
            <a:spAutoFit/>
          </a:bodyPr>
          <a:lstStyle/>
          <a:p>
            <a:pPr marL="285750" indent="-285750">
              <a:buFont typeface="Arial" panose="020B0604020202020204" pitchFamily="34" charset="0"/>
              <a:buChar char="•"/>
            </a:pPr>
            <a:r>
              <a:rPr lang="en-GB" sz="5400" dirty="0">
                <a:solidFill>
                  <a:schemeClr val="tx1"/>
                </a:solidFill>
                <a:latin typeface="DM Sans" pitchFamily="2" charset="0"/>
              </a:rPr>
              <a:t>the needs and aspirations of Māori in relation to </a:t>
            </a:r>
            <a:r>
              <a:rPr lang="en-GB" sz="5400" dirty="0" err="1">
                <a:solidFill>
                  <a:schemeClr val="tx1"/>
                </a:solidFill>
                <a:latin typeface="DM Sans" pitchFamily="2" charset="0"/>
              </a:rPr>
              <a:t>hauora</a:t>
            </a:r>
            <a:r>
              <a:rPr lang="en-GB" sz="5400" dirty="0">
                <a:solidFill>
                  <a:schemeClr val="tx1"/>
                </a:solidFill>
                <a:latin typeface="DM Sans" pitchFamily="2" charset="0"/>
              </a:rPr>
              <a:t> Māori outcomes; </a:t>
            </a:r>
          </a:p>
          <a:p>
            <a:pPr marL="685800" indent="-685800">
              <a:buFont typeface="Arial" panose="020B0604020202020204" pitchFamily="34" charset="0"/>
              <a:buChar char="•"/>
            </a:pPr>
            <a:endParaRPr lang="en-GB" sz="5400" dirty="0">
              <a:solidFill>
                <a:schemeClr val="tx1"/>
              </a:solidFill>
              <a:latin typeface="DM Sans" pitchFamily="2" charset="0"/>
            </a:endParaRPr>
          </a:p>
          <a:p>
            <a:pPr marL="285750" indent="-285750">
              <a:buFont typeface="Arial" panose="020B0604020202020204" pitchFamily="34" charset="0"/>
              <a:buChar char="•"/>
            </a:pPr>
            <a:r>
              <a:rPr lang="en-GB" sz="5400" dirty="0">
                <a:solidFill>
                  <a:schemeClr val="tx1"/>
                </a:solidFill>
                <a:latin typeface="DM Sans" pitchFamily="2" charset="0"/>
              </a:rPr>
              <a:t>how the health sector is performing in relation to those needs and aspirations;</a:t>
            </a:r>
          </a:p>
          <a:p>
            <a:r>
              <a:rPr lang="en-GB" sz="5400" dirty="0">
                <a:solidFill>
                  <a:schemeClr val="tx1"/>
                </a:solidFill>
                <a:latin typeface="DM Sans" pitchFamily="2" charset="0"/>
              </a:rPr>
              <a:t> </a:t>
            </a:r>
          </a:p>
          <a:p>
            <a:pPr marL="285750" indent="-285750">
              <a:buFont typeface="Arial" panose="020B0604020202020204" pitchFamily="34" charset="0"/>
              <a:buChar char="•"/>
            </a:pPr>
            <a:r>
              <a:rPr lang="en-GB" sz="5400" dirty="0">
                <a:solidFill>
                  <a:schemeClr val="tx1"/>
                </a:solidFill>
                <a:latin typeface="DM Sans" pitchFamily="2" charset="0"/>
              </a:rPr>
              <a:t>the design and delivery of services and public health interventions</a:t>
            </a:r>
            <a:endParaRPr lang="en-US" sz="5400" dirty="0">
              <a:solidFill>
                <a:schemeClr val="tx2"/>
              </a:solidFill>
              <a:latin typeface="DM Sans" pitchFamily="2" charset="0"/>
            </a:endParaRPr>
          </a:p>
        </p:txBody>
      </p:sp>
      <p:sp>
        <p:nvSpPr>
          <p:cNvPr id="14" name="TextBox 14">
            <a:extLst>
              <a:ext uri="{FF2B5EF4-FFF2-40B4-BE49-F238E27FC236}">
                <a16:creationId xmlns:a16="http://schemas.microsoft.com/office/drawing/2014/main" id="{EDADDCDB-F35D-29AD-0867-CF910C498D83}"/>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DFA1B3B8-957C-C2B3-D7D7-C448D728FFA6}"/>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3</a:t>
            </a:r>
          </a:p>
        </p:txBody>
      </p:sp>
      <p:sp>
        <p:nvSpPr>
          <p:cNvPr id="16" name="TextBox 16">
            <a:extLst>
              <a:ext uri="{FF2B5EF4-FFF2-40B4-BE49-F238E27FC236}">
                <a16:creationId xmlns:a16="http://schemas.microsoft.com/office/drawing/2014/main" id="{1FEFB041-770B-4109-B831-43A648C5D53C}"/>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1CA7C40E-8DFC-1116-9855-F3F700E79C8A}"/>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116336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D3AB-FC3B-F905-AC72-6FE89F046F7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FC544-255B-D0CE-04B2-319D4F56E7E1}"/>
              </a:ext>
            </a:extLst>
          </p:cNvPr>
          <p:cNvSpPr txBox="1"/>
          <p:nvPr/>
        </p:nvSpPr>
        <p:spPr>
          <a:xfrm>
            <a:off x="1340092" y="626177"/>
            <a:ext cx="12375908" cy="795089"/>
          </a:xfrm>
          <a:prstGeom prst="rect">
            <a:avLst/>
          </a:prstGeom>
        </p:spPr>
        <p:txBody>
          <a:bodyPr wrap="square" lIns="0" tIns="0" rIns="0" bIns="0" rtlCol="0" anchor="t">
            <a:spAutoFit/>
          </a:bodyPr>
          <a:lstStyle/>
          <a:p>
            <a:pPr algn="just">
              <a:lnSpc>
                <a:spcPts val="6180"/>
              </a:lnSpc>
            </a:pPr>
            <a:r>
              <a:rPr lang="en-US" sz="6600" spc="119" dirty="0">
                <a:solidFill>
                  <a:srgbClr val="305578"/>
                </a:solidFill>
                <a:latin typeface="The Seasons Bold"/>
                <a:ea typeface="The Seasons Bold"/>
                <a:cs typeface="The Seasons Bold"/>
                <a:sym typeface="The Seasons Bold"/>
              </a:rPr>
              <a:t>CONTEXT - THE PROGRAMME</a:t>
            </a:r>
          </a:p>
        </p:txBody>
      </p:sp>
      <p:sp>
        <p:nvSpPr>
          <p:cNvPr id="3" name="AutoShape 3">
            <a:extLst>
              <a:ext uri="{FF2B5EF4-FFF2-40B4-BE49-F238E27FC236}">
                <a16:creationId xmlns:a16="http://schemas.microsoft.com/office/drawing/2014/main" id="{0D5DF458-21E9-27B5-EF67-569AEC8480DE}"/>
              </a:ext>
            </a:extLst>
          </p:cNvPr>
          <p:cNvSpPr/>
          <p:nvPr/>
        </p:nvSpPr>
        <p:spPr>
          <a:xfrm flipV="1">
            <a:off x="1047750" y="715397"/>
            <a:ext cx="0" cy="706419"/>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4" name="TextBox 4">
            <a:extLst>
              <a:ext uri="{FF2B5EF4-FFF2-40B4-BE49-F238E27FC236}">
                <a16:creationId xmlns:a16="http://schemas.microsoft.com/office/drawing/2014/main" id="{F7D9F241-C293-6247-F569-7707F49020EB}"/>
              </a:ext>
            </a:extLst>
          </p:cNvPr>
          <p:cNvSpPr txBox="1"/>
          <p:nvPr/>
        </p:nvSpPr>
        <p:spPr>
          <a:xfrm>
            <a:off x="1069560" y="1923146"/>
            <a:ext cx="6408035" cy="396875"/>
          </a:xfrm>
          <a:prstGeom prst="rect">
            <a:avLst/>
          </a:prstGeom>
        </p:spPr>
        <p:txBody>
          <a:bodyPr lIns="0" tIns="0" rIns="0" bIns="0" rtlCol="0" anchor="t">
            <a:spAutoFit/>
          </a:bodyPr>
          <a:lstStyle/>
          <a:p>
            <a:pPr algn="l">
              <a:lnSpc>
                <a:spcPts val="3174"/>
              </a:lnSpc>
            </a:pPr>
            <a:r>
              <a:rPr lang="en-US" sz="2499" spc="49" dirty="0">
                <a:solidFill>
                  <a:srgbClr val="305578"/>
                </a:solidFill>
                <a:latin typeface="DM Sans Bold"/>
                <a:ea typeface="DM Sans Bold"/>
                <a:cs typeface="DM Sans Bold"/>
                <a:sym typeface="DM Sans Bold"/>
              </a:rPr>
              <a:t>1. WHĀNAU VOICE</a:t>
            </a:r>
          </a:p>
        </p:txBody>
      </p:sp>
      <p:sp>
        <p:nvSpPr>
          <p:cNvPr id="5" name="TextBox 5">
            <a:extLst>
              <a:ext uri="{FF2B5EF4-FFF2-40B4-BE49-F238E27FC236}">
                <a16:creationId xmlns:a16="http://schemas.microsoft.com/office/drawing/2014/main" id="{79C974E8-B06A-108F-83A7-EF699BADC370}"/>
              </a:ext>
            </a:extLst>
          </p:cNvPr>
          <p:cNvSpPr txBox="1"/>
          <p:nvPr/>
        </p:nvSpPr>
        <p:spPr>
          <a:xfrm>
            <a:off x="1072796" y="2472421"/>
            <a:ext cx="15169364" cy="361950"/>
          </a:xfrm>
          <a:prstGeom prst="rect">
            <a:avLst/>
          </a:prstGeom>
        </p:spPr>
        <p:txBody>
          <a:bodyPr lIns="0" tIns="0" rIns="0" bIns="0" rtlCol="0" anchor="t">
            <a:spAutoFit/>
          </a:bodyPr>
          <a:lstStyle/>
          <a:p>
            <a:pPr algn="l">
              <a:lnSpc>
                <a:spcPts val="2999"/>
              </a:lnSpc>
            </a:pPr>
            <a:r>
              <a:rPr lang="en-US" sz="2499" dirty="0">
                <a:solidFill>
                  <a:srgbClr val="0D0D0D"/>
                </a:solidFill>
                <a:latin typeface="Libre Franklin"/>
                <a:ea typeface="Libre Franklin"/>
                <a:cs typeface="Libre Franklin"/>
                <a:sym typeface="Libre Franklin"/>
              </a:rPr>
              <a:t>Engage with whānau and hapū about local health needs and communicate results and insights to HNZ.</a:t>
            </a:r>
          </a:p>
        </p:txBody>
      </p:sp>
      <p:sp>
        <p:nvSpPr>
          <p:cNvPr id="6" name="TextBox 6">
            <a:extLst>
              <a:ext uri="{FF2B5EF4-FFF2-40B4-BE49-F238E27FC236}">
                <a16:creationId xmlns:a16="http://schemas.microsoft.com/office/drawing/2014/main" id="{4DC00A2B-D24C-C035-04A1-67EFFFA2C5C4}"/>
              </a:ext>
            </a:extLst>
          </p:cNvPr>
          <p:cNvSpPr txBox="1"/>
          <p:nvPr/>
        </p:nvSpPr>
        <p:spPr>
          <a:xfrm>
            <a:off x="1069560" y="3329425"/>
            <a:ext cx="7416572" cy="396875"/>
          </a:xfrm>
          <a:prstGeom prst="rect">
            <a:avLst/>
          </a:prstGeom>
        </p:spPr>
        <p:txBody>
          <a:bodyPr lIns="0" tIns="0" rIns="0" bIns="0" rtlCol="0" anchor="t">
            <a:spAutoFit/>
          </a:bodyPr>
          <a:lstStyle/>
          <a:p>
            <a:pPr algn="l">
              <a:lnSpc>
                <a:spcPts val="3174"/>
              </a:lnSpc>
            </a:pPr>
            <a:r>
              <a:rPr lang="en-US" sz="2499" spc="49">
                <a:solidFill>
                  <a:srgbClr val="305578"/>
                </a:solidFill>
                <a:latin typeface="DM Sans Bold"/>
                <a:ea typeface="DM Sans Bold"/>
                <a:cs typeface="DM Sans Bold"/>
                <a:sym typeface="DM Sans Bold"/>
              </a:rPr>
              <a:t>2. NEEDS ANALYSIS AND PRIORITY SETTING </a:t>
            </a:r>
          </a:p>
        </p:txBody>
      </p:sp>
      <p:sp>
        <p:nvSpPr>
          <p:cNvPr id="7" name="TextBox 7">
            <a:extLst>
              <a:ext uri="{FF2B5EF4-FFF2-40B4-BE49-F238E27FC236}">
                <a16:creationId xmlns:a16="http://schemas.microsoft.com/office/drawing/2014/main" id="{2B6D2158-D291-5326-1709-ECAC5EC2CED3}"/>
              </a:ext>
            </a:extLst>
          </p:cNvPr>
          <p:cNvSpPr txBox="1"/>
          <p:nvPr/>
        </p:nvSpPr>
        <p:spPr>
          <a:xfrm>
            <a:off x="1072796" y="6066275"/>
            <a:ext cx="7851457" cy="396875"/>
          </a:xfrm>
          <a:prstGeom prst="rect">
            <a:avLst/>
          </a:prstGeom>
        </p:spPr>
        <p:txBody>
          <a:bodyPr lIns="0" tIns="0" rIns="0" bIns="0" rtlCol="0" anchor="t">
            <a:spAutoFit/>
          </a:bodyPr>
          <a:lstStyle/>
          <a:p>
            <a:pPr algn="l">
              <a:lnSpc>
                <a:spcPts val="3174"/>
              </a:lnSpc>
            </a:pPr>
            <a:r>
              <a:rPr lang="en-US" sz="2499" spc="49">
                <a:solidFill>
                  <a:srgbClr val="305578"/>
                </a:solidFill>
                <a:latin typeface="DM Sans Bold"/>
                <a:ea typeface="DM Sans Bold"/>
                <a:cs typeface="DM Sans Bold"/>
                <a:sym typeface="DM Sans Bold"/>
              </a:rPr>
              <a:t>4. INFLUENCE INVESTMENT AND INNOVATION</a:t>
            </a:r>
          </a:p>
        </p:txBody>
      </p:sp>
      <p:sp>
        <p:nvSpPr>
          <p:cNvPr id="8" name="TextBox 8">
            <a:extLst>
              <a:ext uri="{FF2B5EF4-FFF2-40B4-BE49-F238E27FC236}">
                <a16:creationId xmlns:a16="http://schemas.microsoft.com/office/drawing/2014/main" id="{75C2D8EC-1BEE-E41B-A4BC-D1285D1EE1F5}"/>
              </a:ext>
            </a:extLst>
          </p:cNvPr>
          <p:cNvSpPr txBox="1"/>
          <p:nvPr/>
        </p:nvSpPr>
        <p:spPr>
          <a:xfrm>
            <a:off x="1072796" y="3878700"/>
            <a:ext cx="14318150" cy="361950"/>
          </a:xfrm>
          <a:prstGeom prst="rect">
            <a:avLst/>
          </a:prstGeom>
        </p:spPr>
        <p:txBody>
          <a:bodyPr lIns="0" tIns="0" rIns="0" bIns="0" rtlCol="0" anchor="t">
            <a:spAutoFit/>
          </a:bodyPr>
          <a:lstStyle/>
          <a:p>
            <a:pPr algn="l">
              <a:lnSpc>
                <a:spcPts val="2999"/>
              </a:lnSpc>
            </a:pPr>
            <a:r>
              <a:rPr lang="en-US" sz="2499">
                <a:solidFill>
                  <a:srgbClr val="0D0D0D"/>
                </a:solidFill>
                <a:latin typeface="Libre Franklin"/>
                <a:ea typeface="Libre Franklin"/>
                <a:cs typeface="Libre Franklin"/>
                <a:sym typeface="Libre Franklin"/>
              </a:rPr>
              <a:t>Evaluate the current state of hauora Māori to determine priorities for improving hauora Māori.</a:t>
            </a:r>
          </a:p>
        </p:txBody>
      </p:sp>
      <p:sp>
        <p:nvSpPr>
          <p:cNvPr id="9" name="TextBox 9">
            <a:extLst>
              <a:ext uri="{FF2B5EF4-FFF2-40B4-BE49-F238E27FC236}">
                <a16:creationId xmlns:a16="http://schemas.microsoft.com/office/drawing/2014/main" id="{DD80B5B5-BF20-76B0-15B5-300074755233}"/>
              </a:ext>
            </a:extLst>
          </p:cNvPr>
          <p:cNvSpPr txBox="1"/>
          <p:nvPr/>
        </p:nvSpPr>
        <p:spPr>
          <a:xfrm>
            <a:off x="1072796" y="6615550"/>
            <a:ext cx="14318150" cy="361950"/>
          </a:xfrm>
          <a:prstGeom prst="rect">
            <a:avLst/>
          </a:prstGeom>
        </p:spPr>
        <p:txBody>
          <a:bodyPr lIns="0" tIns="0" rIns="0" bIns="0" rtlCol="0" anchor="t">
            <a:spAutoFit/>
          </a:bodyPr>
          <a:lstStyle/>
          <a:p>
            <a:pPr algn="l">
              <a:lnSpc>
                <a:spcPts val="2999"/>
              </a:lnSpc>
            </a:pPr>
            <a:r>
              <a:rPr lang="en-US" sz="2499">
                <a:solidFill>
                  <a:srgbClr val="0D0D0D"/>
                </a:solidFill>
                <a:latin typeface="Libre Franklin"/>
                <a:ea typeface="Libre Franklin"/>
                <a:cs typeface="Libre Franklin"/>
                <a:sym typeface="Libre Franklin"/>
              </a:rPr>
              <a:t>Engage with HNZ and support its priorities for kaupapa Māori investment and innovation.</a:t>
            </a:r>
          </a:p>
        </p:txBody>
      </p:sp>
      <p:sp>
        <p:nvSpPr>
          <p:cNvPr id="10" name="TextBox 10">
            <a:extLst>
              <a:ext uri="{FF2B5EF4-FFF2-40B4-BE49-F238E27FC236}">
                <a16:creationId xmlns:a16="http://schemas.microsoft.com/office/drawing/2014/main" id="{6E5593DB-EF26-6C2C-6669-AA724DD90EDC}"/>
              </a:ext>
            </a:extLst>
          </p:cNvPr>
          <p:cNvSpPr txBox="1"/>
          <p:nvPr/>
        </p:nvSpPr>
        <p:spPr>
          <a:xfrm>
            <a:off x="1088610" y="4659750"/>
            <a:ext cx="7851457" cy="396875"/>
          </a:xfrm>
          <a:prstGeom prst="rect">
            <a:avLst/>
          </a:prstGeom>
        </p:spPr>
        <p:txBody>
          <a:bodyPr lIns="0" tIns="0" rIns="0" bIns="0" rtlCol="0" anchor="t">
            <a:spAutoFit/>
          </a:bodyPr>
          <a:lstStyle/>
          <a:p>
            <a:pPr algn="l">
              <a:lnSpc>
                <a:spcPts val="3174"/>
              </a:lnSpc>
            </a:pPr>
            <a:r>
              <a:rPr lang="en-US" sz="2499" spc="49">
                <a:solidFill>
                  <a:srgbClr val="305578"/>
                </a:solidFill>
                <a:latin typeface="DM Sans Bold"/>
                <a:ea typeface="DM Sans Bold"/>
                <a:cs typeface="DM Sans Bold"/>
                <a:sym typeface="DM Sans Bold"/>
              </a:rPr>
              <a:t>3. MONITORING</a:t>
            </a:r>
          </a:p>
        </p:txBody>
      </p:sp>
      <p:sp>
        <p:nvSpPr>
          <p:cNvPr id="11" name="TextBox 11">
            <a:extLst>
              <a:ext uri="{FF2B5EF4-FFF2-40B4-BE49-F238E27FC236}">
                <a16:creationId xmlns:a16="http://schemas.microsoft.com/office/drawing/2014/main" id="{8361BE3F-E4CE-7428-E012-63E647613A02}"/>
              </a:ext>
            </a:extLst>
          </p:cNvPr>
          <p:cNvSpPr txBox="1"/>
          <p:nvPr/>
        </p:nvSpPr>
        <p:spPr>
          <a:xfrm>
            <a:off x="1088610" y="5209025"/>
            <a:ext cx="15855343" cy="361950"/>
          </a:xfrm>
          <a:prstGeom prst="rect">
            <a:avLst/>
          </a:prstGeom>
        </p:spPr>
        <p:txBody>
          <a:bodyPr lIns="0" tIns="0" rIns="0" bIns="0" rtlCol="0" anchor="t">
            <a:spAutoFit/>
          </a:bodyPr>
          <a:lstStyle/>
          <a:p>
            <a:pPr algn="l">
              <a:lnSpc>
                <a:spcPts val="2999"/>
              </a:lnSpc>
            </a:pPr>
            <a:r>
              <a:rPr lang="en-US" sz="2499">
                <a:solidFill>
                  <a:srgbClr val="0D0D0D"/>
                </a:solidFill>
                <a:latin typeface="Libre Franklin"/>
                <a:ea typeface="Libre Franklin"/>
                <a:cs typeface="Libre Franklin"/>
                <a:sym typeface="Libre Franklin"/>
              </a:rPr>
              <a:t>Monitor the local performance of the health system, and report on the activities of HNZ to Māori in our area.</a:t>
            </a:r>
          </a:p>
        </p:txBody>
      </p:sp>
      <p:sp>
        <p:nvSpPr>
          <p:cNvPr id="12" name="TextBox 12">
            <a:extLst>
              <a:ext uri="{FF2B5EF4-FFF2-40B4-BE49-F238E27FC236}">
                <a16:creationId xmlns:a16="http://schemas.microsoft.com/office/drawing/2014/main" id="{3DD37588-8951-5F37-0475-898B0051756D}"/>
              </a:ext>
            </a:extLst>
          </p:cNvPr>
          <p:cNvSpPr txBox="1"/>
          <p:nvPr/>
        </p:nvSpPr>
        <p:spPr>
          <a:xfrm>
            <a:off x="1072796" y="7368025"/>
            <a:ext cx="7851457" cy="396875"/>
          </a:xfrm>
          <a:prstGeom prst="rect">
            <a:avLst/>
          </a:prstGeom>
        </p:spPr>
        <p:txBody>
          <a:bodyPr lIns="0" tIns="0" rIns="0" bIns="0" rtlCol="0" anchor="t">
            <a:spAutoFit/>
          </a:bodyPr>
          <a:lstStyle/>
          <a:p>
            <a:pPr algn="l">
              <a:lnSpc>
                <a:spcPts val="3174"/>
              </a:lnSpc>
            </a:pPr>
            <a:r>
              <a:rPr lang="en-US" sz="2499" spc="49">
                <a:solidFill>
                  <a:srgbClr val="305578"/>
                </a:solidFill>
                <a:latin typeface="DM Sans Bold"/>
                <a:ea typeface="DM Sans Bold"/>
                <a:cs typeface="DM Sans Bold"/>
                <a:sym typeface="DM Sans Bold"/>
              </a:rPr>
              <a:t>5. STRATEGIC COMMISSIONING</a:t>
            </a:r>
          </a:p>
        </p:txBody>
      </p:sp>
      <p:sp>
        <p:nvSpPr>
          <p:cNvPr id="13" name="TextBox 13">
            <a:extLst>
              <a:ext uri="{FF2B5EF4-FFF2-40B4-BE49-F238E27FC236}">
                <a16:creationId xmlns:a16="http://schemas.microsoft.com/office/drawing/2014/main" id="{48689EA5-B337-8A25-D4D5-1D8138DD1D23}"/>
              </a:ext>
            </a:extLst>
          </p:cNvPr>
          <p:cNvSpPr txBox="1"/>
          <p:nvPr/>
        </p:nvSpPr>
        <p:spPr>
          <a:xfrm>
            <a:off x="1072796" y="7877422"/>
            <a:ext cx="14145162" cy="835025"/>
          </a:xfrm>
          <a:prstGeom prst="rect">
            <a:avLst/>
          </a:prstGeom>
        </p:spPr>
        <p:txBody>
          <a:bodyPr lIns="0" tIns="0" rIns="0" bIns="0" rtlCol="0" anchor="t">
            <a:spAutoFit/>
          </a:bodyPr>
          <a:lstStyle/>
          <a:p>
            <a:pPr algn="l">
              <a:lnSpc>
                <a:spcPts val="3399"/>
              </a:lnSpc>
            </a:pPr>
            <a:r>
              <a:rPr lang="en-US" sz="2499" dirty="0">
                <a:solidFill>
                  <a:srgbClr val="0D0D0D"/>
                </a:solidFill>
                <a:latin typeface="Libre Franklin"/>
                <a:ea typeface="Libre Franklin"/>
                <a:cs typeface="Libre Franklin"/>
                <a:sym typeface="Libre Franklin"/>
              </a:rPr>
              <a:t>Play a key role in local service planning with HNZ and be supported to take on a greater role in strategic commissioning from early 2025.</a:t>
            </a:r>
          </a:p>
        </p:txBody>
      </p:sp>
      <p:sp>
        <p:nvSpPr>
          <p:cNvPr id="14" name="TextBox 14">
            <a:extLst>
              <a:ext uri="{FF2B5EF4-FFF2-40B4-BE49-F238E27FC236}">
                <a16:creationId xmlns:a16="http://schemas.microsoft.com/office/drawing/2014/main" id="{3B1CC1D7-2019-83C2-69BA-2102323EB26C}"/>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5" name="TextBox 15">
            <a:extLst>
              <a:ext uri="{FF2B5EF4-FFF2-40B4-BE49-F238E27FC236}">
                <a16:creationId xmlns:a16="http://schemas.microsoft.com/office/drawing/2014/main" id="{018361A3-3872-34D8-6FCF-B1A31263B7C8}"/>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4</a:t>
            </a:r>
          </a:p>
        </p:txBody>
      </p:sp>
      <p:sp>
        <p:nvSpPr>
          <p:cNvPr id="16" name="TextBox 16">
            <a:extLst>
              <a:ext uri="{FF2B5EF4-FFF2-40B4-BE49-F238E27FC236}">
                <a16:creationId xmlns:a16="http://schemas.microsoft.com/office/drawing/2014/main" id="{1DECEDA6-6264-6A24-8EF8-89833DC73A7D}"/>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0" name="Freeform 21">
            <a:extLst>
              <a:ext uri="{FF2B5EF4-FFF2-40B4-BE49-F238E27FC236}">
                <a16:creationId xmlns:a16="http://schemas.microsoft.com/office/drawing/2014/main" id="{D3B6EE40-FDE3-78EF-D9E4-2C47B986DF13}"/>
              </a:ext>
            </a:extLst>
          </p:cNvPr>
          <p:cNvSpPr/>
          <p:nvPr/>
        </p:nvSpPr>
        <p:spPr>
          <a:xfrm rot="5400000" flipV="1">
            <a:off x="12178585" y="4112099"/>
            <a:ext cx="10288122" cy="2062802"/>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Tree>
    <p:extLst>
      <p:ext uri="{BB962C8B-B14F-4D97-AF65-F5344CB8AC3E}">
        <p14:creationId xmlns:p14="http://schemas.microsoft.com/office/powerpoint/2010/main" val="295449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19298" y="6085461"/>
            <a:ext cx="0" cy="2007505"/>
          </a:xfrm>
          <a:prstGeom prst="line">
            <a:avLst/>
          </a:prstGeom>
          <a:ln w="171450" cap="flat">
            <a:solidFill>
              <a:srgbClr val="305578"/>
            </a:solidFill>
            <a:prstDash val="solid"/>
            <a:headEnd type="none" w="sm" len="sm"/>
            <a:tailEnd type="none" w="sm" len="sm"/>
          </a:ln>
        </p:spPr>
        <p:txBody>
          <a:bodyPr/>
          <a:lstStyle/>
          <a:p>
            <a:endParaRPr lang="en-NZ"/>
          </a:p>
        </p:txBody>
      </p:sp>
      <p:sp>
        <p:nvSpPr>
          <p:cNvPr id="3" name="AutoShape 3"/>
          <p:cNvSpPr/>
          <p:nvPr/>
        </p:nvSpPr>
        <p:spPr>
          <a:xfrm flipH="1">
            <a:off x="1733573" y="6085461"/>
            <a:ext cx="3495346" cy="0"/>
          </a:xfrm>
          <a:prstGeom prst="line">
            <a:avLst/>
          </a:prstGeom>
          <a:ln w="171450" cap="flat">
            <a:solidFill>
              <a:srgbClr val="A4CEE3"/>
            </a:solidFill>
            <a:prstDash val="solid"/>
            <a:headEnd type="none" w="sm" len="sm"/>
            <a:tailEnd type="none" w="sm" len="sm"/>
          </a:ln>
        </p:spPr>
        <p:txBody>
          <a:bodyPr/>
          <a:lstStyle/>
          <a:p>
            <a:endParaRPr lang="en-NZ"/>
          </a:p>
        </p:txBody>
      </p:sp>
      <p:sp>
        <p:nvSpPr>
          <p:cNvPr id="4" name="AutoShape 4"/>
          <p:cNvSpPr/>
          <p:nvPr/>
        </p:nvSpPr>
        <p:spPr>
          <a:xfrm flipV="1">
            <a:off x="1396828" y="611903"/>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5" name="AutoShape 5"/>
          <p:cNvSpPr/>
          <p:nvPr/>
        </p:nvSpPr>
        <p:spPr>
          <a:xfrm>
            <a:off x="5314644" y="4955943"/>
            <a:ext cx="0" cy="2007505"/>
          </a:xfrm>
          <a:prstGeom prst="line">
            <a:avLst/>
          </a:prstGeom>
          <a:ln w="171450" cap="flat">
            <a:solidFill>
              <a:srgbClr val="305578"/>
            </a:solidFill>
            <a:prstDash val="solid"/>
            <a:headEnd type="none" w="sm" len="sm"/>
            <a:tailEnd type="none" w="sm" len="sm"/>
          </a:ln>
        </p:spPr>
        <p:txBody>
          <a:bodyPr/>
          <a:lstStyle/>
          <a:p>
            <a:endParaRPr lang="en-NZ"/>
          </a:p>
        </p:txBody>
      </p:sp>
      <p:sp>
        <p:nvSpPr>
          <p:cNvPr id="6" name="AutoShape 6"/>
          <p:cNvSpPr/>
          <p:nvPr/>
        </p:nvSpPr>
        <p:spPr>
          <a:xfrm flipH="1">
            <a:off x="5228919" y="4955943"/>
            <a:ext cx="3268191" cy="0"/>
          </a:xfrm>
          <a:prstGeom prst="line">
            <a:avLst/>
          </a:prstGeom>
          <a:ln w="171450" cap="flat">
            <a:solidFill>
              <a:srgbClr val="A4CEE3"/>
            </a:solidFill>
            <a:prstDash val="solid"/>
            <a:headEnd type="none" w="sm" len="sm"/>
            <a:tailEnd type="none" w="sm" len="sm"/>
          </a:ln>
        </p:spPr>
        <p:txBody>
          <a:bodyPr/>
          <a:lstStyle/>
          <a:p>
            <a:endParaRPr lang="en-NZ"/>
          </a:p>
        </p:txBody>
      </p:sp>
      <p:sp>
        <p:nvSpPr>
          <p:cNvPr id="7" name="TextBox 7"/>
          <p:cNvSpPr txBox="1"/>
          <p:nvPr/>
        </p:nvSpPr>
        <p:spPr>
          <a:xfrm>
            <a:off x="5767809" y="5307263"/>
            <a:ext cx="2729301" cy="396875"/>
          </a:xfrm>
          <a:prstGeom prst="rect">
            <a:avLst/>
          </a:prstGeom>
        </p:spPr>
        <p:txBody>
          <a:bodyPr lIns="0" tIns="0" rIns="0" bIns="0" rtlCol="0" anchor="t">
            <a:spAutoFit/>
          </a:bodyPr>
          <a:lstStyle/>
          <a:p>
            <a:pPr algn="l">
              <a:lnSpc>
                <a:spcPts val="3174"/>
              </a:lnSpc>
            </a:pPr>
            <a:r>
              <a:rPr lang="en-US" sz="2499">
                <a:solidFill>
                  <a:srgbClr val="305578"/>
                </a:solidFill>
                <a:latin typeface="DM Sans Bold"/>
                <a:ea typeface="DM Sans Bold"/>
                <a:cs typeface="DM Sans Bold"/>
                <a:sym typeface="DM Sans Bold"/>
              </a:rPr>
              <a:t>EXPLORE</a:t>
            </a:r>
          </a:p>
        </p:txBody>
      </p:sp>
      <p:sp>
        <p:nvSpPr>
          <p:cNvPr id="8" name="AutoShape 8"/>
          <p:cNvSpPr/>
          <p:nvPr/>
        </p:nvSpPr>
        <p:spPr>
          <a:xfrm>
            <a:off x="8461716" y="3717434"/>
            <a:ext cx="0" cy="2007505"/>
          </a:xfrm>
          <a:prstGeom prst="line">
            <a:avLst/>
          </a:prstGeom>
          <a:ln w="171450" cap="flat">
            <a:solidFill>
              <a:srgbClr val="305578"/>
            </a:solidFill>
            <a:prstDash val="solid"/>
            <a:headEnd type="none" w="sm" len="sm"/>
            <a:tailEnd type="none" w="sm" len="sm"/>
          </a:ln>
        </p:spPr>
        <p:txBody>
          <a:bodyPr/>
          <a:lstStyle/>
          <a:p>
            <a:endParaRPr lang="en-NZ"/>
          </a:p>
        </p:txBody>
      </p:sp>
      <p:sp>
        <p:nvSpPr>
          <p:cNvPr id="9" name="AutoShape 9"/>
          <p:cNvSpPr/>
          <p:nvPr/>
        </p:nvSpPr>
        <p:spPr>
          <a:xfrm flipH="1">
            <a:off x="8375991" y="3717434"/>
            <a:ext cx="3268191" cy="0"/>
          </a:xfrm>
          <a:prstGeom prst="line">
            <a:avLst/>
          </a:prstGeom>
          <a:ln w="171450" cap="flat">
            <a:solidFill>
              <a:srgbClr val="A4CEE3"/>
            </a:solidFill>
            <a:prstDash val="solid"/>
            <a:headEnd type="none" w="sm" len="sm"/>
            <a:tailEnd type="none" w="sm" len="sm"/>
          </a:ln>
        </p:spPr>
        <p:txBody>
          <a:bodyPr/>
          <a:lstStyle/>
          <a:p>
            <a:endParaRPr lang="en-NZ"/>
          </a:p>
        </p:txBody>
      </p:sp>
      <p:sp>
        <p:nvSpPr>
          <p:cNvPr id="10" name="AutoShape 10"/>
          <p:cNvSpPr/>
          <p:nvPr/>
        </p:nvSpPr>
        <p:spPr>
          <a:xfrm>
            <a:off x="11729907" y="2756544"/>
            <a:ext cx="0" cy="2007505"/>
          </a:xfrm>
          <a:prstGeom prst="line">
            <a:avLst/>
          </a:prstGeom>
          <a:ln w="171450" cap="flat">
            <a:solidFill>
              <a:srgbClr val="305578"/>
            </a:solidFill>
            <a:prstDash val="solid"/>
            <a:headEnd type="none" w="sm" len="sm"/>
            <a:tailEnd type="none" w="sm" len="sm"/>
          </a:ln>
        </p:spPr>
        <p:txBody>
          <a:bodyPr/>
          <a:lstStyle/>
          <a:p>
            <a:endParaRPr lang="en-NZ"/>
          </a:p>
        </p:txBody>
      </p:sp>
      <p:sp>
        <p:nvSpPr>
          <p:cNvPr id="11" name="AutoShape 11"/>
          <p:cNvSpPr/>
          <p:nvPr/>
        </p:nvSpPr>
        <p:spPr>
          <a:xfrm flipH="1">
            <a:off x="11644182" y="2756544"/>
            <a:ext cx="3268191" cy="0"/>
          </a:xfrm>
          <a:prstGeom prst="line">
            <a:avLst/>
          </a:prstGeom>
          <a:ln w="171450" cap="flat">
            <a:solidFill>
              <a:srgbClr val="A4CEE3"/>
            </a:solidFill>
            <a:prstDash val="solid"/>
            <a:headEnd type="none" w="sm" len="sm"/>
            <a:tailEnd type="none" w="sm" len="sm"/>
          </a:ln>
        </p:spPr>
        <p:txBody>
          <a:bodyPr/>
          <a:lstStyle/>
          <a:p>
            <a:endParaRPr lang="en-NZ"/>
          </a:p>
        </p:txBody>
      </p:sp>
      <p:grpSp>
        <p:nvGrpSpPr>
          <p:cNvPr id="12" name="Group 12"/>
          <p:cNvGrpSpPr/>
          <p:nvPr/>
        </p:nvGrpSpPr>
        <p:grpSpPr>
          <a:xfrm rot="8100000">
            <a:off x="4658899" y="5600547"/>
            <a:ext cx="736308" cy="377895"/>
            <a:chOff x="0" y="0"/>
            <a:chExt cx="812800" cy="417153"/>
          </a:xfrm>
        </p:grpSpPr>
        <p:sp>
          <p:nvSpPr>
            <p:cNvPr id="13" name="Freeform 13"/>
            <p:cNvSpPr/>
            <p:nvPr/>
          </p:nvSpPr>
          <p:spPr>
            <a:xfrm>
              <a:off x="0" y="0"/>
              <a:ext cx="812800" cy="417153"/>
            </a:xfrm>
            <a:custGeom>
              <a:avLst/>
              <a:gdLst/>
              <a:ahLst/>
              <a:cxnLst/>
              <a:rect l="l" t="t" r="r" b="b"/>
              <a:pathLst>
                <a:path w="812800" h="417153">
                  <a:moveTo>
                    <a:pt x="406400" y="0"/>
                  </a:moveTo>
                  <a:lnTo>
                    <a:pt x="812800" y="417153"/>
                  </a:lnTo>
                  <a:lnTo>
                    <a:pt x="0" y="417153"/>
                  </a:lnTo>
                  <a:lnTo>
                    <a:pt x="406400" y="0"/>
                  </a:lnTo>
                  <a:close/>
                </a:path>
              </a:pathLst>
            </a:custGeom>
            <a:solidFill>
              <a:srgbClr val="305578"/>
            </a:solidFill>
          </p:spPr>
          <p:txBody>
            <a:bodyPr/>
            <a:lstStyle/>
            <a:p>
              <a:endParaRPr lang="en-NZ"/>
            </a:p>
          </p:txBody>
        </p:sp>
        <p:sp>
          <p:nvSpPr>
            <p:cNvPr id="14" name="TextBox 14"/>
            <p:cNvSpPr txBox="1"/>
            <p:nvPr/>
          </p:nvSpPr>
          <p:spPr>
            <a:xfrm>
              <a:off x="127000" y="165103"/>
              <a:ext cx="558800" cy="222253"/>
            </a:xfrm>
            <a:prstGeom prst="rect">
              <a:avLst/>
            </a:prstGeom>
          </p:spPr>
          <p:txBody>
            <a:bodyPr lIns="50800" tIns="50800" rIns="50800" bIns="50800" rtlCol="0" anchor="ctr"/>
            <a:lstStyle/>
            <a:p>
              <a:pPr algn="ctr">
                <a:lnSpc>
                  <a:spcPts val="2575"/>
                </a:lnSpc>
              </a:pPr>
              <a:endParaRPr/>
            </a:p>
          </p:txBody>
        </p:sp>
      </p:grpSp>
      <p:sp>
        <p:nvSpPr>
          <p:cNvPr id="15" name="TextBox 15"/>
          <p:cNvSpPr txBox="1"/>
          <p:nvPr/>
        </p:nvSpPr>
        <p:spPr>
          <a:xfrm>
            <a:off x="1768763" y="529292"/>
            <a:ext cx="12528317" cy="1041888"/>
          </a:xfrm>
          <a:prstGeom prst="rect">
            <a:avLst/>
          </a:prstGeom>
        </p:spPr>
        <p:txBody>
          <a:bodyPr wrap="square" lIns="0" tIns="0" rIns="0" bIns="0" rtlCol="0" anchor="t">
            <a:spAutoFit/>
          </a:bodyPr>
          <a:lstStyle/>
          <a:p>
            <a:pPr algn="l">
              <a:lnSpc>
                <a:spcPts val="9097"/>
              </a:lnSpc>
            </a:pPr>
            <a:r>
              <a:rPr lang="en-US" sz="6498" spc="175" dirty="0">
                <a:solidFill>
                  <a:srgbClr val="305578"/>
                </a:solidFill>
                <a:latin typeface="The Seasons Bold"/>
                <a:ea typeface="The Seasons Bold"/>
                <a:cs typeface="The Seasons Bold"/>
                <a:sym typeface="The Seasons Bold"/>
              </a:rPr>
              <a:t>CONTEXT -TRANSFORMATION</a:t>
            </a:r>
          </a:p>
        </p:txBody>
      </p:sp>
      <p:sp>
        <p:nvSpPr>
          <p:cNvPr id="16" name="TextBox 16"/>
          <p:cNvSpPr txBox="1"/>
          <p:nvPr/>
        </p:nvSpPr>
        <p:spPr>
          <a:xfrm>
            <a:off x="2234363" y="6436781"/>
            <a:ext cx="2729301" cy="396875"/>
          </a:xfrm>
          <a:prstGeom prst="rect">
            <a:avLst/>
          </a:prstGeom>
        </p:spPr>
        <p:txBody>
          <a:bodyPr lIns="0" tIns="0" rIns="0" bIns="0" rtlCol="0" anchor="t">
            <a:spAutoFit/>
          </a:bodyPr>
          <a:lstStyle/>
          <a:p>
            <a:pPr algn="l">
              <a:lnSpc>
                <a:spcPts val="3174"/>
              </a:lnSpc>
            </a:pPr>
            <a:r>
              <a:rPr lang="en-US" sz="2499">
                <a:solidFill>
                  <a:srgbClr val="305578"/>
                </a:solidFill>
                <a:latin typeface="DM Sans Bold"/>
                <a:ea typeface="DM Sans Bold"/>
                <a:cs typeface="DM Sans Bold"/>
                <a:sym typeface="DM Sans Bold"/>
              </a:rPr>
              <a:t>ESTABLISHMENT</a:t>
            </a:r>
          </a:p>
        </p:txBody>
      </p:sp>
      <p:sp>
        <p:nvSpPr>
          <p:cNvPr id="17" name="TextBox 17"/>
          <p:cNvSpPr txBox="1"/>
          <p:nvPr/>
        </p:nvSpPr>
        <p:spPr>
          <a:xfrm>
            <a:off x="2234363" y="7062000"/>
            <a:ext cx="2729301" cy="763270"/>
          </a:xfrm>
          <a:prstGeom prst="rect">
            <a:avLst/>
          </a:prstGeom>
        </p:spPr>
        <p:txBody>
          <a:bodyPr lIns="0" tIns="0" rIns="0" bIns="0" rtlCol="0" anchor="t">
            <a:spAutoFit/>
          </a:bodyPr>
          <a:lstStyle/>
          <a:p>
            <a:pPr algn="l">
              <a:lnSpc>
                <a:spcPts val="3079"/>
              </a:lnSpc>
            </a:pPr>
            <a:r>
              <a:rPr lang="en-US" sz="2199">
                <a:solidFill>
                  <a:srgbClr val="0D0D0D"/>
                </a:solidFill>
                <a:latin typeface="Libre Franklin"/>
                <a:ea typeface="Libre Franklin"/>
                <a:cs typeface="Libre Franklin"/>
                <a:sym typeface="Libre Franklin"/>
              </a:rPr>
              <a:t>Phase 1</a:t>
            </a:r>
          </a:p>
          <a:p>
            <a:pPr algn="l">
              <a:lnSpc>
                <a:spcPts val="3079"/>
              </a:lnSpc>
            </a:pPr>
            <a:r>
              <a:rPr lang="en-US" sz="2199">
                <a:solidFill>
                  <a:srgbClr val="0D0D0D"/>
                </a:solidFill>
                <a:latin typeface="Libre Franklin"/>
                <a:ea typeface="Libre Franklin"/>
                <a:cs typeface="Libre Franklin"/>
                <a:sym typeface="Libre Franklin"/>
              </a:rPr>
              <a:t>2022-2023</a:t>
            </a:r>
          </a:p>
        </p:txBody>
      </p:sp>
      <p:sp>
        <p:nvSpPr>
          <p:cNvPr id="18" name="TextBox 18"/>
          <p:cNvSpPr txBox="1"/>
          <p:nvPr/>
        </p:nvSpPr>
        <p:spPr>
          <a:xfrm>
            <a:off x="5767809" y="5932482"/>
            <a:ext cx="2729301" cy="763270"/>
          </a:xfrm>
          <a:prstGeom prst="rect">
            <a:avLst/>
          </a:prstGeom>
        </p:spPr>
        <p:txBody>
          <a:bodyPr lIns="0" tIns="0" rIns="0" bIns="0" rtlCol="0" anchor="t">
            <a:spAutoFit/>
          </a:bodyPr>
          <a:lstStyle/>
          <a:p>
            <a:pPr algn="l">
              <a:lnSpc>
                <a:spcPts val="3079"/>
              </a:lnSpc>
            </a:pPr>
            <a:r>
              <a:rPr lang="en-US" sz="2199">
                <a:solidFill>
                  <a:srgbClr val="0D0D0D"/>
                </a:solidFill>
                <a:latin typeface="Libre Franklin"/>
                <a:ea typeface="Libre Franklin"/>
                <a:cs typeface="Libre Franklin"/>
                <a:sym typeface="Libre Franklin"/>
              </a:rPr>
              <a:t>Phase 2</a:t>
            </a:r>
          </a:p>
          <a:p>
            <a:pPr algn="l">
              <a:lnSpc>
                <a:spcPts val="3079"/>
              </a:lnSpc>
            </a:pPr>
            <a:r>
              <a:rPr lang="en-US" sz="2199">
                <a:solidFill>
                  <a:srgbClr val="0D0D0D"/>
                </a:solidFill>
                <a:latin typeface="Libre Franklin"/>
                <a:ea typeface="Libre Franklin"/>
                <a:cs typeface="Libre Franklin"/>
                <a:sym typeface="Libre Franklin"/>
              </a:rPr>
              <a:t>2023-2024</a:t>
            </a:r>
          </a:p>
        </p:txBody>
      </p:sp>
      <p:sp>
        <p:nvSpPr>
          <p:cNvPr id="19" name="TextBox 19"/>
          <p:cNvSpPr txBox="1"/>
          <p:nvPr/>
        </p:nvSpPr>
        <p:spPr>
          <a:xfrm>
            <a:off x="8914881" y="4068753"/>
            <a:ext cx="2729301" cy="396875"/>
          </a:xfrm>
          <a:prstGeom prst="rect">
            <a:avLst/>
          </a:prstGeom>
        </p:spPr>
        <p:txBody>
          <a:bodyPr lIns="0" tIns="0" rIns="0" bIns="0" rtlCol="0" anchor="t">
            <a:spAutoFit/>
          </a:bodyPr>
          <a:lstStyle/>
          <a:p>
            <a:pPr algn="l">
              <a:lnSpc>
                <a:spcPts val="3174"/>
              </a:lnSpc>
            </a:pPr>
            <a:r>
              <a:rPr lang="en-US" sz="2499">
                <a:solidFill>
                  <a:srgbClr val="305578"/>
                </a:solidFill>
                <a:latin typeface="DM Sans Bold"/>
                <a:ea typeface="DM Sans Bold"/>
                <a:cs typeface="DM Sans Bold"/>
                <a:sym typeface="DM Sans Bold"/>
              </a:rPr>
              <a:t>POWER-UP</a:t>
            </a:r>
          </a:p>
        </p:txBody>
      </p:sp>
      <p:sp>
        <p:nvSpPr>
          <p:cNvPr id="20" name="TextBox 20"/>
          <p:cNvSpPr txBox="1"/>
          <p:nvPr/>
        </p:nvSpPr>
        <p:spPr>
          <a:xfrm>
            <a:off x="8914881" y="4693973"/>
            <a:ext cx="2729301" cy="763270"/>
          </a:xfrm>
          <a:prstGeom prst="rect">
            <a:avLst/>
          </a:prstGeom>
        </p:spPr>
        <p:txBody>
          <a:bodyPr lIns="0" tIns="0" rIns="0" bIns="0" rtlCol="0" anchor="t">
            <a:spAutoFit/>
          </a:bodyPr>
          <a:lstStyle/>
          <a:p>
            <a:pPr algn="l">
              <a:lnSpc>
                <a:spcPts val="3079"/>
              </a:lnSpc>
            </a:pPr>
            <a:r>
              <a:rPr lang="en-US" sz="2199">
                <a:solidFill>
                  <a:srgbClr val="0D0D0D"/>
                </a:solidFill>
                <a:latin typeface="Libre Franklin"/>
                <a:ea typeface="Libre Franklin"/>
                <a:cs typeface="Libre Franklin"/>
                <a:sym typeface="Libre Franklin"/>
              </a:rPr>
              <a:t>Phase 3</a:t>
            </a:r>
          </a:p>
          <a:p>
            <a:pPr algn="l">
              <a:lnSpc>
                <a:spcPts val="3079"/>
              </a:lnSpc>
            </a:pPr>
            <a:r>
              <a:rPr lang="en-US" sz="2199">
                <a:solidFill>
                  <a:srgbClr val="0D0D0D"/>
                </a:solidFill>
                <a:latin typeface="Libre Franklin"/>
                <a:ea typeface="Libre Franklin"/>
                <a:cs typeface="Libre Franklin"/>
                <a:sym typeface="Libre Franklin"/>
              </a:rPr>
              <a:t>2024-2025</a:t>
            </a:r>
          </a:p>
        </p:txBody>
      </p:sp>
      <p:sp>
        <p:nvSpPr>
          <p:cNvPr id="21" name="TextBox 21"/>
          <p:cNvSpPr txBox="1"/>
          <p:nvPr/>
        </p:nvSpPr>
        <p:spPr>
          <a:xfrm>
            <a:off x="12183072" y="3107863"/>
            <a:ext cx="2729301" cy="396875"/>
          </a:xfrm>
          <a:prstGeom prst="rect">
            <a:avLst/>
          </a:prstGeom>
        </p:spPr>
        <p:txBody>
          <a:bodyPr lIns="0" tIns="0" rIns="0" bIns="0" rtlCol="0" anchor="t">
            <a:spAutoFit/>
          </a:bodyPr>
          <a:lstStyle/>
          <a:p>
            <a:pPr algn="l">
              <a:lnSpc>
                <a:spcPts val="3174"/>
              </a:lnSpc>
            </a:pPr>
            <a:r>
              <a:rPr lang="en-US" sz="2499">
                <a:solidFill>
                  <a:srgbClr val="305578"/>
                </a:solidFill>
                <a:latin typeface="DM Sans Bold"/>
                <a:ea typeface="DM Sans Bold"/>
                <a:cs typeface="DM Sans Bold"/>
                <a:sym typeface="DM Sans Bold"/>
              </a:rPr>
              <a:t>RE-IMAGINE</a:t>
            </a:r>
          </a:p>
        </p:txBody>
      </p:sp>
      <p:sp>
        <p:nvSpPr>
          <p:cNvPr id="22" name="TextBox 22"/>
          <p:cNvSpPr txBox="1"/>
          <p:nvPr/>
        </p:nvSpPr>
        <p:spPr>
          <a:xfrm>
            <a:off x="12183072" y="3733083"/>
            <a:ext cx="2729301" cy="763270"/>
          </a:xfrm>
          <a:prstGeom prst="rect">
            <a:avLst/>
          </a:prstGeom>
        </p:spPr>
        <p:txBody>
          <a:bodyPr lIns="0" tIns="0" rIns="0" bIns="0" rtlCol="0" anchor="t">
            <a:spAutoFit/>
          </a:bodyPr>
          <a:lstStyle/>
          <a:p>
            <a:pPr algn="l">
              <a:lnSpc>
                <a:spcPts val="3079"/>
              </a:lnSpc>
            </a:pPr>
            <a:r>
              <a:rPr lang="en-US" sz="2199" dirty="0">
                <a:solidFill>
                  <a:srgbClr val="0D0D0D"/>
                </a:solidFill>
                <a:latin typeface="Libre Franklin"/>
                <a:ea typeface="Libre Franklin"/>
                <a:cs typeface="Libre Franklin"/>
                <a:sym typeface="Libre Franklin"/>
              </a:rPr>
              <a:t>Phase 4</a:t>
            </a:r>
          </a:p>
          <a:p>
            <a:pPr algn="l">
              <a:lnSpc>
                <a:spcPts val="3079"/>
              </a:lnSpc>
            </a:pPr>
            <a:r>
              <a:rPr lang="en-US" sz="2199" dirty="0">
                <a:solidFill>
                  <a:srgbClr val="0D0D0D"/>
                </a:solidFill>
                <a:latin typeface="Libre Franklin"/>
                <a:ea typeface="Libre Franklin"/>
                <a:cs typeface="Libre Franklin"/>
                <a:sym typeface="Libre Franklin"/>
              </a:rPr>
              <a:t>2025-2026</a:t>
            </a:r>
          </a:p>
        </p:txBody>
      </p:sp>
      <p:grpSp>
        <p:nvGrpSpPr>
          <p:cNvPr id="23" name="Group 23"/>
          <p:cNvGrpSpPr/>
          <p:nvPr/>
        </p:nvGrpSpPr>
        <p:grpSpPr>
          <a:xfrm rot="8100000">
            <a:off x="7800372" y="4476735"/>
            <a:ext cx="736308" cy="377895"/>
            <a:chOff x="0" y="0"/>
            <a:chExt cx="812800" cy="417153"/>
          </a:xfrm>
        </p:grpSpPr>
        <p:sp>
          <p:nvSpPr>
            <p:cNvPr id="24" name="Freeform 24"/>
            <p:cNvSpPr/>
            <p:nvPr/>
          </p:nvSpPr>
          <p:spPr>
            <a:xfrm>
              <a:off x="0" y="0"/>
              <a:ext cx="812800" cy="417153"/>
            </a:xfrm>
            <a:custGeom>
              <a:avLst/>
              <a:gdLst/>
              <a:ahLst/>
              <a:cxnLst/>
              <a:rect l="l" t="t" r="r" b="b"/>
              <a:pathLst>
                <a:path w="812800" h="417153">
                  <a:moveTo>
                    <a:pt x="406400" y="0"/>
                  </a:moveTo>
                  <a:lnTo>
                    <a:pt x="812800" y="417153"/>
                  </a:lnTo>
                  <a:lnTo>
                    <a:pt x="0" y="417153"/>
                  </a:lnTo>
                  <a:lnTo>
                    <a:pt x="406400" y="0"/>
                  </a:lnTo>
                  <a:close/>
                </a:path>
              </a:pathLst>
            </a:custGeom>
            <a:solidFill>
              <a:srgbClr val="305578"/>
            </a:solidFill>
          </p:spPr>
          <p:txBody>
            <a:bodyPr/>
            <a:lstStyle/>
            <a:p>
              <a:endParaRPr lang="en-NZ"/>
            </a:p>
          </p:txBody>
        </p:sp>
        <p:sp>
          <p:nvSpPr>
            <p:cNvPr id="25" name="TextBox 25"/>
            <p:cNvSpPr txBox="1"/>
            <p:nvPr/>
          </p:nvSpPr>
          <p:spPr>
            <a:xfrm>
              <a:off x="127000" y="165103"/>
              <a:ext cx="558800" cy="222253"/>
            </a:xfrm>
            <a:prstGeom prst="rect">
              <a:avLst/>
            </a:prstGeom>
          </p:spPr>
          <p:txBody>
            <a:bodyPr lIns="50800" tIns="50800" rIns="50800" bIns="50800" rtlCol="0" anchor="ctr"/>
            <a:lstStyle/>
            <a:p>
              <a:pPr algn="ctr">
                <a:lnSpc>
                  <a:spcPts val="2575"/>
                </a:lnSpc>
              </a:pPr>
              <a:endParaRPr/>
            </a:p>
          </p:txBody>
        </p:sp>
      </p:grpSp>
      <p:grpSp>
        <p:nvGrpSpPr>
          <p:cNvPr id="26" name="Group 26"/>
          <p:cNvGrpSpPr/>
          <p:nvPr/>
        </p:nvGrpSpPr>
        <p:grpSpPr>
          <a:xfrm rot="8100000">
            <a:off x="11068634" y="3238225"/>
            <a:ext cx="736308" cy="377895"/>
            <a:chOff x="0" y="0"/>
            <a:chExt cx="812800" cy="417153"/>
          </a:xfrm>
        </p:grpSpPr>
        <p:sp>
          <p:nvSpPr>
            <p:cNvPr id="27" name="Freeform 27"/>
            <p:cNvSpPr/>
            <p:nvPr/>
          </p:nvSpPr>
          <p:spPr>
            <a:xfrm>
              <a:off x="0" y="0"/>
              <a:ext cx="812800" cy="417153"/>
            </a:xfrm>
            <a:custGeom>
              <a:avLst/>
              <a:gdLst/>
              <a:ahLst/>
              <a:cxnLst/>
              <a:rect l="l" t="t" r="r" b="b"/>
              <a:pathLst>
                <a:path w="812800" h="417153">
                  <a:moveTo>
                    <a:pt x="406400" y="0"/>
                  </a:moveTo>
                  <a:lnTo>
                    <a:pt x="812800" y="417153"/>
                  </a:lnTo>
                  <a:lnTo>
                    <a:pt x="0" y="417153"/>
                  </a:lnTo>
                  <a:lnTo>
                    <a:pt x="406400" y="0"/>
                  </a:lnTo>
                  <a:close/>
                </a:path>
              </a:pathLst>
            </a:custGeom>
            <a:solidFill>
              <a:srgbClr val="305578"/>
            </a:solidFill>
          </p:spPr>
          <p:txBody>
            <a:bodyPr/>
            <a:lstStyle/>
            <a:p>
              <a:endParaRPr lang="en-NZ"/>
            </a:p>
          </p:txBody>
        </p:sp>
        <p:sp>
          <p:nvSpPr>
            <p:cNvPr id="28" name="TextBox 28"/>
            <p:cNvSpPr txBox="1"/>
            <p:nvPr/>
          </p:nvSpPr>
          <p:spPr>
            <a:xfrm>
              <a:off x="127000" y="165103"/>
              <a:ext cx="558800" cy="222253"/>
            </a:xfrm>
            <a:prstGeom prst="rect">
              <a:avLst/>
            </a:prstGeom>
          </p:spPr>
          <p:txBody>
            <a:bodyPr lIns="50800" tIns="50800" rIns="50800" bIns="50800" rtlCol="0" anchor="ctr"/>
            <a:lstStyle/>
            <a:p>
              <a:pPr algn="ctr">
                <a:lnSpc>
                  <a:spcPts val="2575"/>
                </a:lnSpc>
              </a:pPr>
              <a:endParaRPr/>
            </a:p>
          </p:txBody>
        </p:sp>
      </p:grpSp>
      <p:sp>
        <p:nvSpPr>
          <p:cNvPr id="29" name="TextBox 29"/>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30" name="TextBox 30"/>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5</a:t>
            </a:r>
          </a:p>
        </p:txBody>
      </p:sp>
      <p:sp>
        <p:nvSpPr>
          <p:cNvPr id="31" name="TextBox 31"/>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35" name="Freeform 13">
            <a:extLst>
              <a:ext uri="{FF2B5EF4-FFF2-40B4-BE49-F238E27FC236}">
                <a16:creationId xmlns:a16="http://schemas.microsoft.com/office/drawing/2014/main" id="{4A51831A-4C36-7E0C-7659-DBA5B1760C3D}"/>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37" name="Freeform 14">
            <a:extLst>
              <a:ext uri="{FF2B5EF4-FFF2-40B4-BE49-F238E27FC236}">
                <a16:creationId xmlns:a16="http://schemas.microsoft.com/office/drawing/2014/main" id="{475CCE54-E1F3-28A4-88CC-E08292F84389}"/>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sp>
        <p:nvSpPr>
          <p:cNvPr id="32" name="Arrow: Up 31">
            <a:extLst>
              <a:ext uri="{FF2B5EF4-FFF2-40B4-BE49-F238E27FC236}">
                <a16:creationId xmlns:a16="http://schemas.microsoft.com/office/drawing/2014/main" id="{9714918E-30B5-C2C1-C0C3-E9FC64DD3F4B}"/>
              </a:ext>
            </a:extLst>
          </p:cNvPr>
          <p:cNvSpPr/>
          <p:nvPr/>
        </p:nvSpPr>
        <p:spPr>
          <a:xfrm>
            <a:off x="8537653" y="5816061"/>
            <a:ext cx="2879661" cy="2546303"/>
          </a:xfrm>
          <a:prstGeom prst="up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highlight>
                <a:srgbClr val="FF00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80131" y="750963"/>
            <a:ext cx="4688079"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a:t>
            </a:r>
          </a:p>
        </p:txBody>
      </p:sp>
      <p:sp>
        <p:nvSpPr>
          <p:cNvPr id="6" name="AutoShape 6"/>
          <p:cNvSpPr/>
          <p:nvPr/>
        </p:nvSpPr>
        <p:spPr>
          <a:xfrm flipV="1">
            <a:off x="2362200" y="7239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a:p>
        </p:txBody>
      </p:sp>
      <p:sp>
        <p:nvSpPr>
          <p:cNvPr id="10" name="TextBox 10"/>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p:cNvSpPr txBox="1"/>
          <p:nvPr/>
        </p:nvSpPr>
        <p:spPr>
          <a:xfrm>
            <a:off x="14835374"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6</a:t>
            </a:r>
          </a:p>
        </p:txBody>
      </p:sp>
      <p:sp>
        <p:nvSpPr>
          <p:cNvPr id="12" name="TextBox 12"/>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BFD7A553-81C2-D607-78CE-72F96E95739C}"/>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A8D1D20D-6D24-5524-E140-665E04F4748E}"/>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grpSp>
        <p:nvGrpSpPr>
          <p:cNvPr id="17" name="Group 16">
            <a:extLst>
              <a:ext uri="{FF2B5EF4-FFF2-40B4-BE49-F238E27FC236}">
                <a16:creationId xmlns:a16="http://schemas.microsoft.com/office/drawing/2014/main" id="{F67FE401-EACE-FADC-C072-D9E6AE944581}"/>
              </a:ext>
            </a:extLst>
          </p:cNvPr>
          <p:cNvGrpSpPr/>
          <p:nvPr/>
        </p:nvGrpSpPr>
        <p:grpSpPr>
          <a:xfrm>
            <a:off x="2958512" y="3640870"/>
            <a:ext cx="9001140" cy="2760338"/>
            <a:chOff x="2668176" y="5068839"/>
            <a:chExt cx="6312869" cy="2760338"/>
          </a:xfrm>
        </p:grpSpPr>
        <p:sp>
          <p:nvSpPr>
            <p:cNvPr id="8" name="TextBox 8"/>
            <p:cNvSpPr txBox="1"/>
            <p:nvPr/>
          </p:nvSpPr>
          <p:spPr>
            <a:xfrm>
              <a:off x="2668176" y="5068839"/>
              <a:ext cx="311955" cy="396875"/>
            </a:xfrm>
            <a:prstGeom prst="rect">
              <a:avLst/>
            </a:prstGeom>
          </p:spPr>
          <p:txBody>
            <a:bodyPr lIns="0" tIns="0" rIns="0" bIns="0" rtlCol="0" anchor="t">
              <a:spAutoFit/>
            </a:bodyPr>
            <a:lstStyle/>
            <a:p>
              <a:pPr algn="l">
                <a:lnSpc>
                  <a:spcPts val="3174"/>
                </a:lnSpc>
              </a:pPr>
              <a:endParaRPr lang="en-US" sz="2499" spc="49" dirty="0">
                <a:solidFill>
                  <a:srgbClr val="1EADE4"/>
                </a:solidFill>
                <a:latin typeface="DM Sans Bold"/>
                <a:ea typeface="DM Sans Bold"/>
                <a:cs typeface="DM Sans Bold"/>
                <a:sym typeface="DM Sans Bold"/>
              </a:endParaRPr>
            </a:p>
          </p:txBody>
        </p:sp>
        <p:sp>
          <p:nvSpPr>
            <p:cNvPr id="15" name="TextBox 5">
              <a:extLst>
                <a:ext uri="{FF2B5EF4-FFF2-40B4-BE49-F238E27FC236}">
                  <a16:creationId xmlns:a16="http://schemas.microsoft.com/office/drawing/2014/main" id="{DF349B0E-6782-A6C5-02BD-F7B9C1A294BE}"/>
                </a:ext>
              </a:extLst>
            </p:cNvPr>
            <p:cNvSpPr txBox="1"/>
            <p:nvPr/>
          </p:nvSpPr>
          <p:spPr>
            <a:xfrm>
              <a:off x="3147366" y="7396430"/>
              <a:ext cx="5833679" cy="432747"/>
            </a:xfrm>
            <a:prstGeom prst="rect">
              <a:avLst/>
            </a:prstGeom>
          </p:spPr>
          <p:txBody>
            <a:bodyPr lIns="0" tIns="0" rIns="0" bIns="0" rtlCol="0" anchor="t">
              <a:spAutoFit/>
            </a:bodyPr>
            <a:lstStyle/>
            <a:p>
              <a:pPr algn="l">
                <a:lnSpc>
                  <a:spcPts val="3239"/>
                </a:lnSpc>
              </a:pPr>
              <a:endParaRPr lang="en-US" sz="4000" spc="-21" dirty="0">
                <a:solidFill>
                  <a:srgbClr val="0D0D0D"/>
                </a:solidFill>
                <a:latin typeface="Libre Franklin"/>
                <a:ea typeface="Libre Franklin"/>
                <a:cs typeface="Libre Franklin"/>
                <a:sym typeface="Libre Franklin"/>
              </a:endParaRPr>
            </a:p>
          </p:txBody>
        </p:sp>
      </p:grpSp>
      <p:sp>
        <p:nvSpPr>
          <p:cNvPr id="19" name="TextBox 18">
            <a:extLst>
              <a:ext uri="{FF2B5EF4-FFF2-40B4-BE49-F238E27FC236}">
                <a16:creationId xmlns:a16="http://schemas.microsoft.com/office/drawing/2014/main" id="{1EBE53E6-B0C3-FCEF-5D12-08ACD680791B}"/>
              </a:ext>
            </a:extLst>
          </p:cNvPr>
          <p:cNvSpPr txBox="1"/>
          <p:nvPr/>
        </p:nvSpPr>
        <p:spPr>
          <a:xfrm>
            <a:off x="3403310" y="2180513"/>
            <a:ext cx="13037473" cy="6740307"/>
          </a:xfrm>
          <a:prstGeom prst="rect">
            <a:avLst/>
          </a:prstGeom>
          <a:noFill/>
        </p:spPr>
        <p:txBody>
          <a:bodyPr wrap="square" rtlCol="0">
            <a:spAutoFit/>
          </a:bodyPr>
          <a:lstStyle/>
          <a:p>
            <a:pPr marL="285750" indent="-285750">
              <a:buFont typeface="Arial" panose="020B0604020202020204" pitchFamily="34" charset="0"/>
              <a:buChar char="•"/>
            </a:pPr>
            <a:r>
              <a:rPr lang="mi-NZ" sz="5400" dirty="0">
                <a:latin typeface="DM Sans" pitchFamily="2" charset="0"/>
              </a:rPr>
              <a:t> Whānau Voice</a:t>
            </a:r>
          </a:p>
          <a:p>
            <a:pPr marL="285750" indent="-285750">
              <a:buFont typeface="Arial" panose="020B0604020202020204" pitchFamily="34" charset="0"/>
              <a:buChar char="•"/>
            </a:pPr>
            <a:endParaRPr lang="mi-NZ" sz="5400" dirty="0">
              <a:latin typeface="DM Sans" pitchFamily="2" charset="0"/>
            </a:endParaRPr>
          </a:p>
          <a:p>
            <a:pPr marL="285750" indent="-285750">
              <a:buFont typeface="Arial" panose="020B0604020202020204" pitchFamily="34" charset="0"/>
              <a:buChar char="•"/>
            </a:pPr>
            <a:r>
              <a:rPr lang="mi-NZ" sz="5400" dirty="0">
                <a:latin typeface="DM Sans" pitchFamily="2" charset="0"/>
              </a:rPr>
              <a:t> Monitoring</a:t>
            </a:r>
          </a:p>
          <a:p>
            <a:pPr marL="285750" indent="-285750">
              <a:buFont typeface="Arial" panose="020B0604020202020204" pitchFamily="34" charset="0"/>
              <a:buChar char="•"/>
            </a:pPr>
            <a:endParaRPr lang="mi-NZ" sz="5400" dirty="0">
              <a:latin typeface="DM Sans" pitchFamily="2" charset="0"/>
            </a:endParaRPr>
          </a:p>
          <a:p>
            <a:pPr marL="285750" indent="-285750">
              <a:buFont typeface="Arial" panose="020B0604020202020204" pitchFamily="34" charset="0"/>
              <a:buChar char="•"/>
            </a:pPr>
            <a:r>
              <a:rPr lang="mi-NZ" sz="5400" dirty="0">
                <a:latin typeface="DM Sans" pitchFamily="2" charset="0"/>
              </a:rPr>
              <a:t> Hauora Māori Priorities</a:t>
            </a:r>
          </a:p>
          <a:p>
            <a:pPr marL="285750" indent="-285750">
              <a:buFont typeface="Arial" panose="020B0604020202020204" pitchFamily="34" charset="0"/>
              <a:buChar char="•"/>
            </a:pPr>
            <a:endParaRPr lang="mi-NZ" sz="5400" dirty="0">
              <a:latin typeface="DM Sans" pitchFamily="2" charset="0"/>
            </a:endParaRPr>
          </a:p>
          <a:p>
            <a:pPr marL="285750" indent="-285750">
              <a:buFont typeface="Arial" panose="020B0604020202020204" pitchFamily="34" charset="0"/>
              <a:buChar char="•"/>
            </a:pPr>
            <a:r>
              <a:rPr lang="mi-NZ" sz="5400" dirty="0">
                <a:latin typeface="DM Sans" pitchFamily="2" charset="0"/>
              </a:rPr>
              <a:t> Community Health Plan AKA Tihei Takitimu Programme Plan</a:t>
            </a:r>
            <a:endParaRPr lang="en-NZ" sz="5400" dirty="0">
              <a:latin typeface="DM Sans"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1E023-3EDB-5B6F-64F1-5D7641C05A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5D6C208-604E-CA4E-2A42-6F5EFD673E60}"/>
              </a:ext>
            </a:extLst>
          </p:cNvPr>
          <p:cNvSpPr txBox="1"/>
          <p:nvPr/>
        </p:nvSpPr>
        <p:spPr>
          <a:xfrm>
            <a:off x="2620472" y="950472"/>
            <a:ext cx="12047127"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Whānau Voice</a:t>
            </a:r>
          </a:p>
        </p:txBody>
      </p:sp>
      <p:sp>
        <p:nvSpPr>
          <p:cNvPr id="6" name="AutoShape 6">
            <a:extLst>
              <a:ext uri="{FF2B5EF4-FFF2-40B4-BE49-F238E27FC236}">
                <a16:creationId xmlns:a16="http://schemas.microsoft.com/office/drawing/2014/main" id="{48E5E46F-F658-5353-FB18-CACB7BCB2B7B}"/>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8937BDCE-ECD8-DCA3-F8BC-035719565FE3}"/>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5841D87C-85C5-0BD7-A5DB-54AD1A96E942}"/>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7</a:t>
            </a:r>
          </a:p>
        </p:txBody>
      </p:sp>
      <p:sp>
        <p:nvSpPr>
          <p:cNvPr id="12" name="TextBox 12">
            <a:extLst>
              <a:ext uri="{FF2B5EF4-FFF2-40B4-BE49-F238E27FC236}">
                <a16:creationId xmlns:a16="http://schemas.microsoft.com/office/drawing/2014/main" id="{DFA42718-ADAA-0F8D-6BFC-541CC42BCBAB}"/>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C4CE4ED8-E766-5B2D-2F76-AC4A66FA4AF3}"/>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E77949C7-9674-AEE8-DEB1-8CDC21ADB4AB}"/>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pic>
        <p:nvPicPr>
          <p:cNvPr id="5" name="Picture 4">
            <a:extLst>
              <a:ext uri="{FF2B5EF4-FFF2-40B4-BE49-F238E27FC236}">
                <a16:creationId xmlns:a16="http://schemas.microsoft.com/office/drawing/2014/main" id="{E6268729-5BE6-B045-268D-258A23FD67CA}"/>
              </a:ext>
            </a:extLst>
          </p:cNvPr>
          <p:cNvPicPr>
            <a:picLocks noChangeAspect="1"/>
          </p:cNvPicPr>
          <p:nvPr/>
        </p:nvPicPr>
        <p:blipFill>
          <a:blip r:embed="rId6"/>
          <a:stretch>
            <a:fillRect/>
          </a:stretch>
        </p:blipFill>
        <p:spPr>
          <a:xfrm>
            <a:off x="2062751" y="2786252"/>
            <a:ext cx="12305663" cy="3660287"/>
          </a:xfrm>
          <a:prstGeom prst="rect">
            <a:avLst/>
          </a:prstGeom>
        </p:spPr>
      </p:pic>
      <p:pic>
        <p:nvPicPr>
          <p:cNvPr id="7" name="Picture 6">
            <a:extLst>
              <a:ext uri="{FF2B5EF4-FFF2-40B4-BE49-F238E27FC236}">
                <a16:creationId xmlns:a16="http://schemas.microsoft.com/office/drawing/2014/main" id="{005E8552-A169-E851-0C93-22779B83BE29}"/>
              </a:ext>
            </a:extLst>
          </p:cNvPr>
          <p:cNvPicPr>
            <a:picLocks noChangeAspect="1"/>
          </p:cNvPicPr>
          <p:nvPr/>
        </p:nvPicPr>
        <p:blipFill>
          <a:blip r:embed="rId7"/>
          <a:stretch>
            <a:fillRect/>
          </a:stretch>
        </p:blipFill>
        <p:spPr>
          <a:xfrm>
            <a:off x="1759582" y="6446539"/>
            <a:ext cx="12847169" cy="1524000"/>
          </a:xfrm>
          <a:prstGeom prst="rect">
            <a:avLst/>
          </a:prstGeom>
        </p:spPr>
      </p:pic>
    </p:spTree>
    <p:extLst>
      <p:ext uri="{BB962C8B-B14F-4D97-AF65-F5344CB8AC3E}">
        <p14:creationId xmlns:p14="http://schemas.microsoft.com/office/powerpoint/2010/main" val="165799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1D54-567C-9AA2-93E8-022CE922D09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696D42-E354-FD8D-64E9-D612A9C54C2B}"/>
              </a:ext>
            </a:extLst>
          </p:cNvPr>
          <p:cNvSpPr txBox="1"/>
          <p:nvPr/>
        </p:nvSpPr>
        <p:spPr>
          <a:xfrm>
            <a:off x="2620472" y="950472"/>
            <a:ext cx="12047127"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Whānau Voice</a:t>
            </a:r>
          </a:p>
        </p:txBody>
      </p:sp>
      <p:sp>
        <p:nvSpPr>
          <p:cNvPr id="6" name="AutoShape 6">
            <a:extLst>
              <a:ext uri="{FF2B5EF4-FFF2-40B4-BE49-F238E27FC236}">
                <a16:creationId xmlns:a16="http://schemas.microsoft.com/office/drawing/2014/main" id="{65BCF1DF-BF1E-9751-C62E-EC5AB42D8C1C}"/>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A025356B-578C-9D9D-5525-B6FEF11F461B}"/>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FE467E20-10AA-ADDB-058C-A143434DFAA2}"/>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8</a:t>
            </a:r>
          </a:p>
        </p:txBody>
      </p:sp>
      <p:sp>
        <p:nvSpPr>
          <p:cNvPr id="12" name="TextBox 12">
            <a:extLst>
              <a:ext uri="{FF2B5EF4-FFF2-40B4-BE49-F238E27FC236}">
                <a16:creationId xmlns:a16="http://schemas.microsoft.com/office/drawing/2014/main" id="{99FC13C3-A4D5-A94B-203F-5244921B15CD}"/>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DBEBEBE7-FAAC-18B0-6478-220B04804D2E}"/>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7286FAD5-5ABA-EE85-DC3A-6F7B750F0CFB}"/>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pic>
        <p:nvPicPr>
          <p:cNvPr id="3" name="Picture 2">
            <a:extLst>
              <a:ext uri="{FF2B5EF4-FFF2-40B4-BE49-F238E27FC236}">
                <a16:creationId xmlns:a16="http://schemas.microsoft.com/office/drawing/2014/main" id="{635EEF34-6057-BAB2-B5B7-47A87482DC8C}"/>
              </a:ext>
            </a:extLst>
          </p:cNvPr>
          <p:cNvPicPr>
            <a:picLocks noChangeAspect="1"/>
          </p:cNvPicPr>
          <p:nvPr/>
        </p:nvPicPr>
        <p:blipFill>
          <a:blip r:embed="rId6"/>
          <a:stretch>
            <a:fillRect/>
          </a:stretch>
        </p:blipFill>
        <p:spPr>
          <a:xfrm>
            <a:off x="9209244" y="2483230"/>
            <a:ext cx="6362700" cy="6362700"/>
          </a:xfrm>
          <a:prstGeom prst="rect">
            <a:avLst/>
          </a:prstGeom>
        </p:spPr>
      </p:pic>
      <p:sp>
        <p:nvSpPr>
          <p:cNvPr id="4" name="TextBox 3">
            <a:extLst>
              <a:ext uri="{FF2B5EF4-FFF2-40B4-BE49-F238E27FC236}">
                <a16:creationId xmlns:a16="http://schemas.microsoft.com/office/drawing/2014/main" id="{34AB68EC-31A0-76A9-648B-ABBB9AD45FA5}"/>
              </a:ext>
            </a:extLst>
          </p:cNvPr>
          <p:cNvSpPr txBox="1"/>
          <p:nvPr/>
        </p:nvSpPr>
        <p:spPr>
          <a:xfrm>
            <a:off x="1066800" y="2517320"/>
            <a:ext cx="7620000" cy="6740307"/>
          </a:xfrm>
          <a:prstGeom prst="rect">
            <a:avLst/>
          </a:prstGeom>
          <a:noFill/>
        </p:spPr>
        <p:txBody>
          <a:bodyPr wrap="square" rtlCol="0">
            <a:spAutoFit/>
          </a:bodyPr>
          <a:lstStyle/>
          <a:p>
            <a:r>
              <a:rPr lang="mi-NZ" sz="2400" u="sng" dirty="0">
                <a:solidFill>
                  <a:srgbClr val="0070C0"/>
                </a:solidFill>
              </a:rPr>
              <a:t>Phase 1 | Whānau Voice </a:t>
            </a:r>
          </a:p>
          <a:p>
            <a:endParaRPr lang="mi-NZ" sz="2400" dirty="0">
              <a:solidFill>
                <a:srgbClr val="0070C0"/>
              </a:solidFill>
            </a:endParaRPr>
          </a:p>
          <a:p>
            <a:r>
              <a:rPr lang="mi-NZ" sz="2400" b="1" dirty="0">
                <a:solidFill>
                  <a:srgbClr val="0070C0"/>
                </a:solidFill>
              </a:rPr>
              <a:t>Broad and wide</a:t>
            </a:r>
          </a:p>
          <a:p>
            <a:endParaRPr lang="mi-NZ" sz="2400" dirty="0">
              <a:solidFill>
                <a:srgbClr val="0070C0"/>
              </a:solidFill>
            </a:endParaRPr>
          </a:p>
          <a:p>
            <a:r>
              <a:rPr lang="mi-NZ" sz="2400" dirty="0">
                <a:solidFill>
                  <a:srgbClr val="0070C0"/>
                </a:solidFill>
              </a:rPr>
              <a:t>From December 2023 through to February 2024 – kanohi ki te kanohi and online.</a:t>
            </a:r>
          </a:p>
          <a:p>
            <a:endParaRPr lang="mi-NZ" sz="2400" dirty="0">
              <a:solidFill>
                <a:srgbClr val="0070C0"/>
              </a:solidFill>
            </a:endParaRPr>
          </a:p>
          <a:p>
            <a:r>
              <a:rPr lang="mi-NZ" sz="2400" u="sng" dirty="0">
                <a:solidFill>
                  <a:srgbClr val="0070C0"/>
                </a:solidFill>
              </a:rPr>
              <a:t>Phase 1.5 | Whānau Voice</a:t>
            </a:r>
          </a:p>
          <a:p>
            <a:endParaRPr lang="mi-NZ" sz="2400" dirty="0">
              <a:solidFill>
                <a:srgbClr val="0070C0"/>
              </a:solidFill>
            </a:endParaRPr>
          </a:p>
          <a:p>
            <a:r>
              <a:rPr lang="mi-NZ" sz="2400" b="1" dirty="0">
                <a:solidFill>
                  <a:srgbClr val="0070C0"/>
                </a:solidFill>
              </a:rPr>
              <a:t>Targetting specific areas of interest</a:t>
            </a:r>
          </a:p>
          <a:p>
            <a:endParaRPr lang="mi-NZ" sz="2400" dirty="0">
              <a:solidFill>
                <a:srgbClr val="0070C0"/>
              </a:solidFill>
            </a:endParaRPr>
          </a:p>
          <a:p>
            <a:r>
              <a:rPr lang="mi-NZ" sz="2400" dirty="0">
                <a:solidFill>
                  <a:srgbClr val="0070C0"/>
                </a:solidFill>
              </a:rPr>
              <a:t>From July 2024 through to August 2024 – online.</a:t>
            </a:r>
          </a:p>
          <a:p>
            <a:endParaRPr lang="mi-NZ" sz="2400" dirty="0">
              <a:solidFill>
                <a:srgbClr val="0070C0"/>
              </a:solidFill>
            </a:endParaRPr>
          </a:p>
          <a:p>
            <a:r>
              <a:rPr lang="mi-NZ" sz="2400" u="sng" dirty="0">
                <a:solidFill>
                  <a:srgbClr val="0070C0"/>
                </a:solidFill>
              </a:rPr>
              <a:t>Phase 2 | Whānau Voice</a:t>
            </a:r>
          </a:p>
          <a:p>
            <a:endParaRPr lang="mi-NZ" sz="2400" dirty="0">
              <a:solidFill>
                <a:srgbClr val="0070C0"/>
              </a:solidFill>
            </a:endParaRPr>
          </a:p>
          <a:p>
            <a:r>
              <a:rPr lang="mi-NZ" sz="2400" b="1" dirty="0">
                <a:solidFill>
                  <a:srgbClr val="0070C0"/>
                </a:solidFill>
              </a:rPr>
              <a:t>Collaborate and empower</a:t>
            </a:r>
          </a:p>
          <a:p>
            <a:endParaRPr lang="mi-NZ" sz="2400" b="1" dirty="0">
              <a:solidFill>
                <a:srgbClr val="0070C0"/>
              </a:solidFill>
            </a:endParaRPr>
          </a:p>
          <a:p>
            <a:r>
              <a:rPr lang="mi-NZ" sz="2400" dirty="0">
                <a:solidFill>
                  <a:srgbClr val="0070C0"/>
                </a:solidFill>
              </a:rPr>
              <a:t>NOW. Close to announcing an Advisory Panel.</a:t>
            </a:r>
          </a:p>
        </p:txBody>
      </p:sp>
    </p:spTree>
    <p:extLst>
      <p:ext uri="{BB962C8B-B14F-4D97-AF65-F5344CB8AC3E}">
        <p14:creationId xmlns:p14="http://schemas.microsoft.com/office/powerpoint/2010/main" val="239594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4FAF-E438-0954-1486-E0AF923C2E6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3A130D0-B706-4001-D0CE-8B2F9F664AFD}"/>
              </a:ext>
            </a:extLst>
          </p:cNvPr>
          <p:cNvSpPr txBox="1"/>
          <p:nvPr/>
        </p:nvSpPr>
        <p:spPr>
          <a:xfrm>
            <a:off x="2620472" y="950472"/>
            <a:ext cx="12047127" cy="1041888"/>
          </a:xfrm>
          <a:prstGeom prst="rect">
            <a:avLst/>
          </a:prstGeom>
        </p:spPr>
        <p:txBody>
          <a:bodyPr wrap="square" lIns="0" tIns="0" rIns="0" bIns="0" rtlCol="0" anchor="t">
            <a:spAutoFit/>
          </a:bodyPr>
          <a:lstStyle/>
          <a:p>
            <a:pPr algn="l">
              <a:lnSpc>
                <a:spcPts val="9097"/>
              </a:lnSpc>
            </a:pPr>
            <a:r>
              <a:rPr lang="en-US" sz="6498" spc="344" dirty="0">
                <a:solidFill>
                  <a:srgbClr val="305578"/>
                </a:solidFill>
                <a:latin typeface="The Seasons Bold"/>
                <a:ea typeface="The Seasons Bold"/>
                <a:cs typeface="The Seasons Bold"/>
                <a:sym typeface="The Seasons Bold"/>
              </a:rPr>
              <a:t>PROGRESS - Monitoring</a:t>
            </a:r>
          </a:p>
        </p:txBody>
      </p:sp>
      <p:sp>
        <p:nvSpPr>
          <p:cNvPr id="6" name="AutoShape 6">
            <a:extLst>
              <a:ext uri="{FF2B5EF4-FFF2-40B4-BE49-F238E27FC236}">
                <a16:creationId xmlns:a16="http://schemas.microsoft.com/office/drawing/2014/main" id="{B6D9DB20-AF78-ADC4-E561-D4BB539DFC27}"/>
              </a:ext>
            </a:extLst>
          </p:cNvPr>
          <p:cNvSpPr/>
          <p:nvPr/>
        </p:nvSpPr>
        <p:spPr>
          <a:xfrm flipV="1">
            <a:off x="2286000" y="952500"/>
            <a:ext cx="0" cy="1039860"/>
          </a:xfrm>
          <a:prstGeom prst="line">
            <a:avLst/>
          </a:prstGeom>
          <a:ln w="38100" cap="flat">
            <a:gradFill>
              <a:gsLst>
                <a:gs pos="0">
                  <a:srgbClr val="315578">
                    <a:alpha val="100000"/>
                  </a:srgbClr>
                </a:gs>
                <a:gs pos="100000">
                  <a:srgbClr val="84CBF8">
                    <a:alpha val="100000"/>
                  </a:srgbClr>
                </a:gs>
              </a:gsLst>
              <a:lin ang="0"/>
            </a:gradFill>
            <a:prstDash val="solid"/>
            <a:headEnd type="none" w="sm" len="sm"/>
            <a:tailEnd type="none" w="sm" len="sm"/>
          </a:ln>
        </p:spPr>
        <p:txBody>
          <a:bodyPr/>
          <a:lstStyle/>
          <a:p>
            <a:endParaRPr lang="en-NZ" dirty="0"/>
          </a:p>
        </p:txBody>
      </p:sp>
      <p:sp>
        <p:nvSpPr>
          <p:cNvPr id="10" name="TextBox 10">
            <a:extLst>
              <a:ext uri="{FF2B5EF4-FFF2-40B4-BE49-F238E27FC236}">
                <a16:creationId xmlns:a16="http://schemas.microsoft.com/office/drawing/2014/main" id="{67BF9A88-11DF-1519-5A35-B4C17FCFA9E2}"/>
              </a:ext>
            </a:extLst>
          </p:cNvPr>
          <p:cNvSpPr txBox="1"/>
          <p:nvPr/>
        </p:nvSpPr>
        <p:spPr>
          <a:xfrm>
            <a:off x="9144000" y="9404978"/>
            <a:ext cx="5462751" cy="558102"/>
          </a:xfrm>
          <a:prstGeom prst="rect">
            <a:avLst/>
          </a:prstGeom>
        </p:spPr>
        <p:txBody>
          <a:bodyPr lIns="0" tIns="0" rIns="0" bIns="0" rtlCol="0" anchor="t">
            <a:spAutoFit/>
          </a:bodyPr>
          <a:lstStyle/>
          <a:p>
            <a:pPr algn="r">
              <a:lnSpc>
                <a:spcPts val="2230"/>
              </a:lnSpc>
            </a:pPr>
            <a:r>
              <a:rPr lang="en-US" sz="1756" spc="64" dirty="0">
                <a:solidFill>
                  <a:srgbClr val="64A3C1"/>
                </a:solidFill>
                <a:latin typeface="DM Sans"/>
                <a:ea typeface="DM Sans"/>
                <a:cs typeface="DM Sans"/>
                <a:sym typeface="DM Sans"/>
              </a:rPr>
              <a:t>PROGRESS REPORT FOR</a:t>
            </a:r>
            <a:r>
              <a:rPr lang="en-US" sz="1756" spc="64" dirty="0">
                <a:solidFill>
                  <a:srgbClr val="64A3C1"/>
                </a:solidFill>
                <a:latin typeface="DM Sans Bold"/>
                <a:ea typeface="DM Sans Bold"/>
                <a:cs typeface="DM Sans Bold"/>
                <a:sym typeface="DM Sans Bold"/>
              </a:rPr>
              <a:t> MATARIKI GOVERNANCE GROUP</a:t>
            </a:r>
          </a:p>
        </p:txBody>
      </p:sp>
      <p:sp>
        <p:nvSpPr>
          <p:cNvPr id="11" name="TextBox 11">
            <a:extLst>
              <a:ext uri="{FF2B5EF4-FFF2-40B4-BE49-F238E27FC236}">
                <a16:creationId xmlns:a16="http://schemas.microsoft.com/office/drawing/2014/main" id="{DA274FD2-59F7-3E27-F256-6F6ED1D7B468}"/>
              </a:ext>
            </a:extLst>
          </p:cNvPr>
          <p:cNvSpPr txBox="1"/>
          <p:nvPr/>
        </p:nvSpPr>
        <p:spPr>
          <a:xfrm>
            <a:off x="14826647" y="9405012"/>
            <a:ext cx="252226" cy="276101"/>
          </a:xfrm>
          <a:prstGeom prst="rect">
            <a:avLst/>
          </a:prstGeom>
        </p:spPr>
        <p:txBody>
          <a:bodyPr lIns="0" tIns="0" rIns="0" bIns="0" rtlCol="0" anchor="t">
            <a:spAutoFit/>
          </a:bodyPr>
          <a:lstStyle/>
          <a:p>
            <a:pPr algn="l">
              <a:lnSpc>
                <a:spcPts val="2235"/>
              </a:lnSpc>
            </a:pPr>
            <a:r>
              <a:rPr lang="en-US" sz="1760" spc="168" dirty="0">
                <a:solidFill>
                  <a:srgbClr val="305578"/>
                </a:solidFill>
                <a:latin typeface="DM Sans"/>
                <a:ea typeface="DM Sans"/>
                <a:cs typeface="DM Sans"/>
                <a:sym typeface="DM Sans"/>
              </a:rPr>
              <a:t>9</a:t>
            </a:r>
          </a:p>
        </p:txBody>
      </p:sp>
      <p:sp>
        <p:nvSpPr>
          <p:cNvPr id="12" name="TextBox 12">
            <a:extLst>
              <a:ext uri="{FF2B5EF4-FFF2-40B4-BE49-F238E27FC236}">
                <a16:creationId xmlns:a16="http://schemas.microsoft.com/office/drawing/2014/main" id="{57695BC4-C603-6EEE-1071-6F78627D361B}"/>
              </a:ext>
            </a:extLst>
          </p:cNvPr>
          <p:cNvSpPr txBox="1"/>
          <p:nvPr/>
        </p:nvSpPr>
        <p:spPr>
          <a:xfrm>
            <a:off x="1412991" y="9357625"/>
            <a:ext cx="1922752" cy="275973"/>
          </a:xfrm>
          <a:prstGeom prst="rect">
            <a:avLst/>
          </a:prstGeom>
        </p:spPr>
        <p:txBody>
          <a:bodyPr lIns="0" tIns="0" rIns="0" bIns="0" rtlCol="0" anchor="t">
            <a:spAutoFit/>
          </a:bodyPr>
          <a:lstStyle/>
          <a:p>
            <a:pPr algn="l">
              <a:lnSpc>
                <a:spcPts val="2230"/>
              </a:lnSpc>
            </a:pPr>
            <a:r>
              <a:rPr lang="en-US" sz="1756" dirty="0">
                <a:solidFill>
                  <a:srgbClr val="305578"/>
                </a:solidFill>
                <a:latin typeface="DM Sans Bold"/>
                <a:ea typeface="DM Sans Bold"/>
                <a:cs typeface="DM Sans Bold"/>
                <a:sym typeface="DM Sans Bold"/>
              </a:rPr>
              <a:t>October 2024</a:t>
            </a:r>
          </a:p>
        </p:txBody>
      </p:sp>
      <p:sp>
        <p:nvSpPr>
          <p:cNvPr id="24" name="Freeform 13">
            <a:extLst>
              <a:ext uri="{FF2B5EF4-FFF2-40B4-BE49-F238E27FC236}">
                <a16:creationId xmlns:a16="http://schemas.microsoft.com/office/drawing/2014/main" id="{7C7F5F07-0F9C-BCB0-F7F6-4E9B214E9553}"/>
              </a:ext>
            </a:extLst>
          </p:cNvPr>
          <p:cNvSpPr/>
          <p:nvPr/>
        </p:nvSpPr>
        <p:spPr>
          <a:xfrm rot="5400000" flipH="1" flipV="1">
            <a:off x="11723757" y="3680390"/>
            <a:ext cx="10288122" cy="2926220"/>
          </a:xfrm>
          <a:custGeom>
            <a:avLst/>
            <a:gdLst/>
            <a:ahLst/>
            <a:cxnLst/>
            <a:rect l="l" t="t" r="r" b="b"/>
            <a:pathLst>
              <a:path w="10501920" h="4891521">
                <a:moveTo>
                  <a:pt x="10501920" y="4891520"/>
                </a:moveTo>
                <a:lnTo>
                  <a:pt x="0" y="4891520"/>
                </a:lnTo>
                <a:lnTo>
                  <a:pt x="0" y="0"/>
                </a:lnTo>
                <a:lnTo>
                  <a:pt x="10501920" y="0"/>
                </a:lnTo>
                <a:lnTo>
                  <a:pt x="10501920" y="4891520"/>
                </a:lnTo>
                <a:close/>
              </a:path>
            </a:pathLst>
          </a:custGeom>
          <a:blipFill>
            <a:blip r:embed="rId2">
              <a:extLst>
                <a:ext uri="{96DAC541-7B7A-43D3-8B79-37D633B846F1}">
                  <asvg:svgBlip xmlns:asvg="http://schemas.microsoft.com/office/drawing/2016/SVG/main" r:embed="rId3"/>
                </a:ext>
              </a:extLst>
            </a:blip>
            <a:stretch>
              <a:fillRect b="-12715"/>
            </a:stretch>
          </a:blipFill>
        </p:spPr>
        <p:txBody>
          <a:bodyPr/>
          <a:lstStyle/>
          <a:p>
            <a:endParaRPr lang="en-NZ"/>
          </a:p>
        </p:txBody>
      </p:sp>
      <p:sp>
        <p:nvSpPr>
          <p:cNvPr id="26" name="Freeform 14">
            <a:extLst>
              <a:ext uri="{FF2B5EF4-FFF2-40B4-BE49-F238E27FC236}">
                <a16:creationId xmlns:a16="http://schemas.microsoft.com/office/drawing/2014/main" id="{CC66071F-5E5A-80EE-E528-FB1987CD3DE4}"/>
              </a:ext>
            </a:extLst>
          </p:cNvPr>
          <p:cNvSpPr/>
          <p:nvPr/>
        </p:nvSpPr>
        <p:spPr>
          <a:xfrm rot="5400000" flipV="1">
            <a:off x="11889656" y="3848962"/>
            <a:ext cx="10288122" cy="2589076"/>
          </a:xfrm>
          <a:custGeom>
            <a:avLst/>
            <a:gdLst/>
            <a:ahLst/>
            <a:cxnLst/>
            <a:rect l="l" t="t" r="r" b="b"/>
            <a:pathLst>
              <a:path w="10501920" h="4891521">
                <a:moveTo>
                  <a:pt x="0" y="4891520"/>
                </a:moveTo>
                <a:lnTo>
                  <a:pt x="10501920" y="4891520"/>
                </a:lnTo>
                <a:lnTo>
                  <a:pt x="10501920" y="0"/>
                </a:lnTo>
                <a:lnTo>
                  <a:pt x="0" y="0"/>
                </a:lnTo>
                <a:lnTo>
                  <a:pt x="0" y="4891520"/>
                </a:lnTo>
                <a:close/>
              </a:path>
            </a:pathLst>
          </a:custGeom>
          <a:blipFill>
            <a:blip r:embed="rId4">
              <a:extLst>
                <a:ext uri="{96DAC541-7B7A-43D3-8B79-37D633B846F1}">
                  <asvg:svgBlip xmlns:asvg="http://schemas.microsoft.com/office/drawing/2016/SVG/main" r:embed="rId5"/>
                </a:ext>
              </a:extLst>
            </a:blip>
            <a:stretch>
              <a:fillRect b="-12715"/>
            </a:stretch>
          </a:blipFill>
        </p:spPr>
        <p:txBody>
          <a:bodyPr/>
          <a:lstStyle/>
          <a:p>
            <a:endParaRPr lang="en-NZ"/>
          </a:p>
        </p:txBody>
      </p:sp>
      <p:pic>
        <p:nvPicPr>
          <p:cNvPr id="9" name="Picture 8">
            <a:extLst>
              <a:ext uri="{FF2B5EF4-FFF2-40B4-BE49-F238E27FC236}">
                <a16:creationId xmlns:a16="http://schemas.microsoft.com/office/drawing/2014/main" id="{EB0348BA-865D-3252-4C02-0B461BC29A47}"/>
              </a:ext>
            </a:extLst>
          </p:cNvPr>
          <p:cNvPicPr>
            <a:picLocks noChangeAspect="1"/>
          </p:cNvPicPr>
          <p:nvPr/>
        </p:nvPicPr>
        <p:blipFill>
          <a:blip r:embed="rId6"/>
          <a:stretch>
            <a:fillRect/>
          </a:stretch>
        </p:blipFill>
        <p:spPr>
          <a:xfrm>
            <a:off x="2269958" y="2552700"/>
            <a:ext cx="12223005" cy="5451781"/>
          </a:xfrm>
          <a:prstGeom prst="rect">
            <a:avLst/>
          </a:prstGeom>
          <a:noFill/>
          <a:ln>
            <a:solidFill>
              <a:schemeClr val="accent1"/>
            </a:solidFill>
          </a:ln>
        </p:spPr>
      </p:pic>
    </p:spTree>
    <p:extLst>
      <p:ext uri="{BB962C8B-B14F-4D97-AF65-F5344CB8AC3E}">
        <p14:creationId xmlns:p14="http://schemas.microsoft.com/office/powerpoint/2010/main" val="174871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1444</Words>
  <Application>Microsoft Office PowerPoint</Application>
  <PresentationFormat>Custom</PresentationFormat>
  <Paragraphs>214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DM Sans</vt:lpstr>
      <vt:lpstr>The Seasons</vt:lpstr>
      <vt:lpstr>Libre Franklin Bold</vt:lpstr>
      <vt:lpstr>Arial</vt:lpstr>
      <vt:lpstr>The Seasons Bold</vt:lpstr>
      <vt:lpstr>Aptos Display</vt:lpstr>
      <vt:lpstr>Libre Franklin</vt:lpstr>
      <vt:lpstr>DM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 Report Template - PPT</dc:title>
  <dc:creator>Gina Cole</dc:creator>
  <cp:lastModifiedBy>Gina Cole</cp:lastModifiedBy>
  <cp:revision>56</cp:revision>
  <dcterms:created xsi:type="dcterms:W3CDTF">2006-08-16T00:00:00Z</dcterms:created>
  <dcterms:modified xsi:type="dcterms:W3CDTF">2024-10-14T02:53:42Z</dcterms:modified>
  <dc:identifier>DAGO08WBG_Q</dc:identifier>
</cp:coreProperties>
</file>